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1" r:id="rId4"/>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88"/>
        <p:guide pos="2051"/>
        <p:guide pos="3813"/>
        <p:guide pos="1993"/>
        <p:guide pos="2932"/>
        <p:guide pos="5437"/>
        <p:guide pos="288" orient="horz"/>
        <p:guide pos="766" orient="horz"/>
        <p:guide pos="1043" orient="horz"/>
        <p:guide pos="2892" orient="horz"/>
        <p:guide pos="3053" orient="horz"/>
        <p:guide pos="309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OpenSans-regular.fntdata"/><Relationship Id="rId16" Type="http://schemas.openxmlformats.org/officeDocument/2006/relationships/slide" Target="slides/slide10.xml"/><Relationship Id="rId19" Type="http://schemas.openxmlformats.org/officeDocument/2006/relationships/font" Target="fonts/OpenSans-italic.fntdata"/><Relationship Id="rId18" Type="http://schemas.openxmlformats.org/officeDocument/2006/relationships/font" Target="fonts/Open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5c21e2b16_2_18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55c21e2b16_2_18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58e339223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758e339223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58e339223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758e33922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58e339223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758e339223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58e339223_0_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758e339223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58e339223_0_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758e339223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5c21e2b16_2_18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5c21e2b16_2_18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58e339223_0_1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758e339223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58e339223_0_1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758e339223_0_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58e339223_0_1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758e339223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 HashiCorp" type="tx">
  <p:cSld name="TITLE_AND_BODY">
    <p:bg>
      <p:bgPr>
        <a:solidFill>
          <a:srgbClr val="000000"/>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5" y="0"/>
            <a:ext cx="9144000" cy="5143484"/>
          </a:xfrm>
          <a:prstGeom prst="rect">
            <a:avLst/>
          </a:prstGeom>
          <a:noFill/>
          <a:ln>
            <a:noFill/>
          </a:ln>
        </p:spPr>
      </p:pic>
      <p:sp>
        <p:nvSpPr>
          <p:cNvPr id="56" name="Google Shape;56;p14"/>
          <p:cNvSpPr/>
          <p:nvPr/>
        </p:nvSpPr>
        <p:spPr>
          <a:xfrm>
            <a:off x="3174345" y="0"/>
            <a:ext cx="4800" cy="5143500"/>
          </a:xfrm>
          <a:prstGeom prst="rect">
            <a:avLst/>
          </a:prstGeom>
          <a:gradFill>
            <a:gsLst>
              <a:gs pos="0">
                <a:srgbClr val="FFFFFF">
                  <a:alpha val="0"/>
                </a:srgbClr>
              </a:gs>
              <a:gs pos="9840">
                <a:srgbClr val="FFFFFF">
                  <a:alpha val="0"/>
                </a:srgbClr>
              </a:gs>
              <a:gs pos="25440">
                <a:srgbClr val="FFFFFF">
                  <a:alpha val="30196"/>
                </a:srgbClr>
              </a:gs>
              <a:gs pos="54060">
                <a:srgbClr val="FFFFFF">
                  <a:alpha val="29803"/>
                </a:srgbClr>
              </a:gs>
              <a:gs pos="79530">
                <a:srgbClr val="FFFFFF">
                  <a:alpha val="29803"/>
                </a:srgbClr>
              </a:gs>
              <a:gs pos="93680">
                <a:srgbClr val="FFFFFF">
                  <a:alpha val="0"/>
                </a:srgbClr>
              </a:gs>
              <a:gs pos="100000">
                <a:srgbClr val="FFFFFF">
                  <a:alpha val="0"/>
                </a:srgbClr>
              </a:gs>
            </a:gsLst>
            <a:lin ang="16200038" scaled="0"/>
          </a:gra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late Section Title">
  <p:cSld name="Template Section Title">
    <p:spTree>
      <p:nvGrpSpPr>
        <p:cNvPr id="58" name="Shape 58"/>
        <p:cNvGrpSpPr/>
        <p:nvPr/>
      </p:nvGrpSpPr>
      <p:grpSpPr>
        <a:xfrm>
          <a:off x="0" y="0"/>
          <a:ext cx="0" cy="0"/>
          <a:chOff x="0" y="0"/>
          <a:chExt cx="0" cy="0"/>
        </a:xfrm>
      </p:grpSpPr>
      <p:sp>
        <p:nvSpPr>
          <p:cNvPr id="59" name="Google Shape;59;p16"/>
          <p:cNvSpPr/>
          <p:nvPr/>
        </p:nvSpPr>
        <p:spPr>
          <a:xfrm>
            <a:off x="0" y="0"/>
            <a:ext cx="2674800" cy="51435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pic>
        <p:nvPicPr>
          <p:cNvPr descr="Google Shape;3488;p154" id="60" name="Google Shape;60;p16"/>
          <p:cNvPicPr preferRelativeResize="0"/>
          <p:nvPr/>
        </p:nvPicPr>
        <p:blipFill rotWithShape="1">
          <a:blip r:embed="rId2">
            <a:alphaModFix/>
          </a:blip>
          <a:srcRect b="0" l="0" r="0" t="0"/>
          <a:stretch/>
        </p:blipFill>
        <p:spPr>
          <a:xfrm>
            <a:off x="880684" y="2086518"/>
            <a:ext cx="913315" cy="913315"/>
          </a:xfrm>
          <a:prstGeom prst="rect">
            <a:avLst/>
          </a:prstGeom>
          <a:noFill/>
          <a:ln>
            <a:noFill/>
          </a:ln>
        </p:spPr>
      </p:pic>
      <p:grpSp>
        <p:nvGrpSpPr>
          <p:cNvPr id="61" name="Google Shape;61;p16"/>
          <p:cNvGrpSpPr/>
          <p:nvPr/>
        </p:nvGrpSpPr>
        <p:grpSpPr>
          <a:xfrm>
            <a:off x="4868224" y="0"/>
            <a:ext cx="4275776" cy="4489125"/>
            <a:chOff x="0" y="0"/>
            <a:chExt cx="11402070" cy="11971000"/>
          </a:xfrm>
        </p:grpSpPr>
        <p:pic>
          <p:nvPicPr>
            <p:cNvPr descr="Image" id="62" name="Google Shape;62;p16"/>
            <p:cNvPicPr preferRelativeResize="0"/>
            <p:nvPr/>
          </p:nvPicPr>
          <p:blipFill rotWithShape="1">
            <a:blip r:embed="rId3">
              <a:alphaModFix/>
            </a:blip>
            <a:srcRect b="0" l="0" r="0" t="0"/>
            <a:stretch/>
          </p:blipFill>
          <p:spPr>
            <a:xfrm>
              <a:off x="4283084" y="0"/>
              <a:ext cx="7118986" cy="9931298"/>
            </a:xfrm>
            <a:prstGeom prst="rect">
              <a:avLst/>
            </a:prstGeom>
            <a:noFill/>
            <a:ln>
              <a:noFill/>
            </a:ln>
          </p:spPr>
        </p:pic>
        <p:sp>
          <p:nvSpPr>
            <p:cNvPr id="63" name="Google Shape;63;p16"/>
            <p:cNvSpPr/>
            <p:nvPr/>
          </p:nvSpPr>
          <p:spPr>
            <a:xfrm>
              <a:off x="0" y="698500"/>
              <a:ext cx="10640100" cy="112725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ash - HashiCorp">
  <p:cSld name="Splash - HashiCorp">
    <p:bg>
      <p:bgPr>
        <a:solidFill>
          <a:srgbClr val="000000"/>
        </a:solidFill>
      </p:bgPr>
    </p:bg>
    <p:spTree>
      <p:nvGrpSpPr>
        <p:cNvPr id="64" name="Shape 64"/>
        <p:cNvGrpSpPr/>
        <p:nvPr/>
      </p:nvGrpSpPr>
      <p:grpSpPr>
        <a:xfrm>
          <a:off x="0" y="0"/>
          <a:ext cx="0" cy="0"/>
          <a:chOff x="0" y="0"/>
          <a:chExt cx="0" cy="0"/>
        </a:xfrm>
      </p:grpSpPr>
      <p:sp>
        <p:nvSpPr>
          <p:cNvPr id="65" name="Google Shape;65;p17"/>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pic>
        <p:nvPicPr>
          <p:cNvPr id="66" name="Google Shape;66;p1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HashiCorp">
  <p:cSld name="Splash - HashiCorp_1">
    <p:bg>
      <p:bgPr>
        <a:solidFill>
          <a:srgbClr val="000000"/>
        </a:solidFill>
      </p:bgPr>
    </p:bg>
    <p:spTree>
      <p:nvGrpSpPr>
        <p:cNvPr id="67" name="Shape 67"/>
        <p:cNvGrpSpPr/>
        <p:nvPr/>
      </p:nvGrpSpPr>
      <p:grpSpPr>
        <a:xfrm>
          <a:off x="0" y="0"/>
          <a:ext cx="0" cy="0"/>
          <a:chOff x="0" y="0"/>
          <a:chExt cx="0" cy="0"/>
        </a:xfrm>
      </p:grpSpPr>
      <p:sp>
        <p:nvSpPr>
          <p:cNvPr id="68" name="Google Shape;68;p18"/>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pic>
        <p:nvPicPr>
          <p:cNvPr id="69" name="Google Shape;69;p1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ash - Terraform">
  <p:cSld name="Splash - Terraform">
    <p:bg>
      <p:bgPr>
        <a:solidFill>
          <a:srgbClr val="000000"/>
        </a:solidFill>
      </p:bgPr>
    </p:bg>
    <p:spTree>
      <p:nvGrpSpPr>
        <p:cNvPr id="70" name="Shape 70"/>
        <p:cNvGrpSpPr/>
        <p:nvPr/>
      </p:nvGrpSpPr>
      <p:grpSpPr>
        <a:xfrm>
          <a:off x="0" y="0"/>
          <a:ext cx="0" cy="0"/>
          <a:chOff x="0" y="0"/>
          <a:chExt cx="0" cy="0"/>
        </a:xfrm>
      </p:grpSpPr>
      <p:pic>
        <p:nvPicPr>
          <p:cNvPr id="71" name="Google Shape;71;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2" name="Google Shape;72;p19"/>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Terraform">
  <p:cSld name="Splash - Terraform_1">
    <p:bg>
      <p:bgPr>
        <a:gradFill>
          <a:gsLst>
            <a:gs pos="0">
              <a:schemeClr val="accent4"/>
            </a:gs>
            <a:gs pos="100000">
              <a:srgbClr val="3C2AA8"/>
            </a:gs>
          </a:gsLst>
          <a:lin ang="3600008" scaled="0"/>
        </a:gradFill>
      </p:bgPr>
    </p:bg>
    <p:spTree>
      <p:nvGrpSpPr>
        <p:cNvPr id="73" name="Shape 73"/>
        <p:cNvGrpSpPr/>
        <p:nvPr/>
      </p:nvGrpSpPr>
      <p:grpSpPr>
        <a:xfrm>
          <a:off x="0" y="0"/>
          <a:ext cx="0" cy="0"/>
          <a:chOff x="0" y="0"/>
          <a:chExt cx="0" cy="0"/>
        </a:xfrm>
      </p:grpSpPr>
      <p:pic>
        <p:nvPicPr>
          <p:cNvPr id="74" name="Google Shape;74;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5" name="Google Shape;75;p20"/>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ash - Vault">
  <p:cSld name="Splash - Vault">
    <p:bg>
      <p:bgPr>
        <a:gradFill>
          <a:gsLst>
            <a:gs pos="0">
              <a:srgbClr val="0E0F12"/>
            </a:gs>
            <a:gs pos="100000">
              <a:srgbClr val="000000"/>
            </a:gs>
          </a:gsLst>
          <a:lin ang="2700006" scaled="0"/>
        </a:gradFill>
      </p:bgPr>
    </p:bg>
    <p:spTree>
      <p:nvGrpSpPr>
        <p:cNvPr id="76" name="Shape 76"/>
        <p:cNvGrpSpPr/>
        <p:nvPr/>
      </p:nvGrpSpPr>
      <p:grpSpPr>
        <a:xfrm>
          <a:off x="0" y="0"/>
          <a:ext cx="0" cy="0"/>
          <a:chOff x="0" y="0"/>
          <a:chExt cx="0" cy="0"/>
        </a:xfrm>
      </p:grpSpPr>
      <p:pic>
        <p:nvPicPr>
          <p:cNvPr id="77" name="Google Shape;77;p2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8" name="Google Shape;78;p21"/>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Vault">
  <p:cSld name="Splash - Vault_1">
    <p:bg>
      <p:bgPr>
        <a:gradFill>
          <a:gsLst>
            <a:gs pos="0">
              <a:srgbClr val="0E0F12"/>
            </a:gs>
            <a:gs pos="100000">
              <a:srgbClr val="000000"/>
            </a:gs>
          </a:gsLst>
          <a:lin ang="2700006" scaled="0"/>
        </a:gradFill>
      </p:bgPr>
    </p:bg>
    <p:spTree>
      <p:nvGrpSpPr>
        <p:cNvPr id="79" name="Shape 79"/>
        <p:cNvGrpSpPr/>
        <p:nvPr/>
      </p:nvGrpSpPr>
      <p:grpSpPr>
        <a:xfrm>
          <a:off x="0" y="0"/>
          <a:ext cx="0" cy="0"/>
          <a:chOff x="0" y="0"/>
          <a:chExt cx="0" cy="0"/>
        </a:xfrm>
      </p:grpSpPr>
      <p:pic>
        <p:nvPicPr>
          <p:cNvPr id="80" name="Google Shape;80;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1" name="Google Shape;81;p22"/>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ash - Consul">
  <p:cSld name="Splash - Consul">
    <p:bg>
      <p:bgPr>
        <a:solidFill>
          <a:srgbClr val="000000"/>
        </a:solidFill>
      </p:bgPr>
    </p:bg>
    <p:spTree>
      <p:nvGrpSpPr>
        <p:cNvPr id="82" name="Shape 82"/>
        <p:cNvGrpSpPr/>
        <p:nvPr/>
      </p:nvGrpSpPr>
      <p:grpSpPr>
        <a:xfrm>
          <a:off x="0" y="0"/>
          <a:ext cx="0" cy="0"/>
          <a:chOff x="0" y="0"/>
          <a:chExt cx="0" cy="0"/>
        </a:xfrm>
      </p:grpSpPr>
      <p:pic>
        <p:nvPicPr>
          <p:cNvPr id="83" name="Google Shape;83;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4" name="Google Shape;84;p23"/>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Consul">
  <p:cSld name="Splash - Consul_1">
    <p:bg>
      <p:bgPr>
        <a:gradFill>
          <a:gsLst>
            <a:gs pos="0">
              <a:srgbClr val="CA2171"/>
            </a:gs>
            <a:gs pos="100000">
              <a:srgbClr val="8E134A"/>
            </a:gs>
          </a:gsLst>
          <a:lin ang="3600008" scaled="0"/>
        </a:gradFill>
      </p:bgPr>
    </p:bg>
    <p:spTree>
      <p:nvGrpSpPr>
        <p:cNvPr id="85" name="Shape 85"/>
        <p:cNvGrpSpPr/>
        <p:nvPr/>
      </p:nvGrpSpPr>
      <p:grpSpPr>
        <a:xfrm>
          <a:off x="0" y="0"/>
          <a:ext cx="0" cy="0"/>
          <a:chOff x="0" y="0"/>
          <a:chExt cx="0" cy="0"/>
        </a:xfrm>
      </p:grpSpPr>
      <p:pic>
        <p:nvPicPr>
          <p:cNvPr id="86" name="Google Shape;86;p2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7" name="Google Shape;87;p24"/>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plash - Nomad">
  <p:cSld name="Splash - Nomad">
    <p:bg>
      <p:bgPr>
        <a:solidFill>
          <a:srgbClr val="000000"/>
        </a:solidFill>
      </p:bgPr>
    </p:bg>
    <p:spTree>
      <p:nvGrpSpPr>
        <p:cNvPr id="88" name="Shape 88"/>
        <p:cNvGrpSpPr/>
        <p:nvPr/>
      </p:nvGrpSpPr>
      <p:grpSpPr>
        <a:xfrm>
          <a:off x="0" y="0"/>
          <a:ext cx="0" cy="0"/>
          <a:chOff x="0" y="0"/>
          <a:chExt cx="0" cy="0"/>
        </a:xfrm>
      </p:grpSpPr>
      <p:pic>
        <p:nvPicPr>
          <p:cNvPr id="89" name="Google Shape;89;p2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0" name="Google Shape;90;p25"/>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 Nomad">
  <p:cSld name="Splash - Nomad_1">
    <p:bg>
      <p:bgPr>
        <a:gradFill>
          <a:gsLst>
            <a:gs pos="0">
              <a:srgbClr val="02B87B"/>
            </a:gs>
            <a:gs pos="100000">
              <a:srgbClr val="00814C"/>
            </a:gs>
          </a:gsLst>
          <a:lin ang="3600008" scaled="0"/>
        </a:gradFill>
      </p:bgPr>
    </p:bg>
    <p:spTree>
      <p:nvGrpSpPr>
        <p:cNvPr id="91" name="Shape 91"/>
        <p:cNvGrpSpPr/>
        <p:nvPr/>
      </p:nvGrpSpPr>
      <p:grpSpPr>
        <a:xfrm>
          <a:off x="0" y="0"/>
          <a:ext cx="0" cy="0"/>
          <a:chOff x="0" y="0"/>
          <a:chExt cx="0" cy="0"/>
        </a:xfrm>
      </p:grpSpPr>
      <p:pic>
        <p:nvPicPr>
          <p:cNvPr id="92" name="Google Shape;92;p2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3" name="Google Shape;93;p26"/>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er Title">
  <p:cSld name="Presenter Title">
    <p:bg>
      <p:bgPr>
        <a:solidFill>
          <a:srgbClr val="000000"/>
        </a:solidFill>
      </p:bgPr>
    </p:bg>
    <p:spTree>
      <p:nvGrpSpPr>
        <p:cNvPr id="94" name="Shape 94"/>
        <p:cNvGrpSpPr/>
        <p:nvPr/>
      </p:nvGrpSpPr>
      <p:grpSpPr>
        <a:xfrm>
          <a:off x="0" y="0"/>
          <a:ext cx="0" cy="0"/>
          <a:chOff x="0" y="0"/>
          <a:chExt cx="0" cy="0"/>
        </a:xfrm>
      </p:grpSpPr>
      <p:sp>
        <p:nvSpPr>
          <p:cNvPr id="95" name="Google Shape;95;p27"/>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pic>
        <p:nvPicPr>
          <p:cNvPr id="96" name="Google Shape;96;p2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er Title 2">
  <p:cSld name="Presenter Title 2">
    <p:bg>
      <p:bgPr>
        <a:solidFill>
          <a:srgbClr val="000000"/>
        </a:solidFill>
      </p:bgPr>
    </p:bg>
    <p:spTree>
      <p:nvGrpSpPr>
        <p:cNvPr id="97" name="Shape 97"/>
        <p:cNvGrpSpPr/>
        <p:nvPr/>
      </p:nvGrpSpPr>
      <p:grpSpPr>
        <a:xfrm>
          <a:off x="0" y="0"/>
          <a:ext cx="0" cy="0"/>
          <a:chOff x="0" y="0"/>
          <a:chExt cx="0" cy="0"/>
        </a:xfrm>
      </p:grpSpPr>
      <p:grpSp>
        <p:nvGrpSpPr>
          <p:cNvPr id="98" name="Google Shape;98;p28"/>
          <p:cNvGrpSpPr/>
          <p:nvPr/>
        </p:nvGrpSpPr>
        <p:grpSpPr>
          <a:xfrm>
            <a:off x="0" y="0"/>
            <a:ext cx="10110787" cy="5946374"/>
            <a:chOff x="0" y="0"/>
            <a:chExt cx="26962098" cy="15856998"/>
          </a:xfrm>
        </p:grpSpPr>
        <p:pic>
          <p:nvPicPr>
            <p:cNvPr descr="Image" id="99" name="Google Shape;99;p28"/>
            <p:cNvPicPr preferRelativeResize="0"/>
            <p:nvPr/>
          </p:nvPicPr>
          <p:blipFill rotWithShape="1">
            <a:blip r:embed="rId2">
              <a:alphaModFix/>
            </a:blip>
            <a:srcRect b="0" l="0" r="0" t="0"/>
            <a:stretch/>
          </p:blipFill>
          <p:spPr>
            <a:xfrm>
              <a:off x="0" y="0"/>
              <a:ext cx="26962098" cy="15856998"/>
            </a:xfrm>
            <a:prstGeom prst="rect">
              <a:avLst/>
            </a:prstGeom>
            <a:noFill/>
            <a:ln>
              <a:noFill/>
            </a:ln>
          </p:spPr>
        </p:pic>
        <p:sp>
          <p:nvSpPr>
            <p:cNvPr id="100" name="Google Shape;100;p28"/>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b="100%" r="100%"/>
              </a:path>
              <a:tileRect l="-100%" t="-100%"/>
            </a:gra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01" name="Google Shape;101;p28"/>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
        <p:nvSpPr>
          <p:cNvPr id="102" name="Google Shape;102;p28"/>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rtl="0" algn="l">
              <a:lnSpc>
                <a:spcPct val="120000"/>
              </a:lnSpc>
              <a:spcBef>
                <a:spcPts val="0"/>
              </a:spcBef>
              <a:spcAft>
                <a:spcPts val="0"/>
              </a:spcAft>
              <a:buClr>
                <a:srgbClr val="000000"/>
              </a:buClr>
              <a:buSzPts val="600"/>
              <a:buFont typeface="Open Sans"/>
              <a:buNone/>
              <a:defRPr sz="600" cap="none">
                <a:solidFill>
                  <a:srgbClr val="000000"/>
                </a:solidFill>
              </a:defRPr>
            </a:lvl1pPr>
            <a:lvl2pPr indent="-101600" lvl="1" marL="101600" rtl="0" algn="l">
              <a:lnSpc>
                <a:spcPct val="120000"/>
              </a:lnSpc>
              <a:spcBef>
                <a:spcPts val="0"/>
              </a:spcBef>
              <a:spcAft>
                <a:spcPts val="0"/>
              </a:spcAft>
              <a:buClr>
                <a:srgbClr val="000000"/>
              </a:buClr>
              <a:buSzPts val="600"/>
              <a:buFont typeface="Open Sans"/>
              <a:buNone/>
              <a:defRPr sz="600" cap="none">
                <a:solidFill>
                  <a:srgbClr val="000000"/>
                </a:solidFill>
              </a:defRPr>
            </a:lvl2pPr>
            <a:lvl3pPr indent="-101600" lvl="2" marL="101600" rtl="0" algn="l">
              <a:lnSpc>
                <a:spcPct val="120000"/>
              </a:lnSpc>
              <a:spcBef>
                <a:spcPts val="0"/>
              </a:spcBef>
              <a:spcAft>
                <a:spcPts val="0"/>
              </a:spcAft>
              <a:buClr>
                <a:srgbClr val="000000"/>
              </a:buClr>
              <a:buSzPts val="600"/>
              <a:buFont typeface="Open Sans"/>
              <a:buNone/>
              <a:defRPr sz="600" cap="none">
                <a:solidFill>
                  <a:srgbClr val="000000"/>
                </a:solidFill>
              </a:defRPr>
            </a:lvl3pPr>
            <a:lvl4pPr indent="-101600" lvl="3" marL="101600" rtl="0" algn="l">
              <a:lnSpc>
                <a:spcPct val="120000"/>
              </a:lnSpc>
              <a:spcBef>
                <a:spcPts val="0"/>
              </a:spcBef>
              <a:spcAft>
                <a:spcPts val="0"/>
              </a:spcAft>
              <a:buClr>
                <a:srgbClr val="000000"/>
              </a:buClr>
              <a:buSzPts val="600"/>
              <a:buFont typeface="Open Sans"/>
              <a:buNone/>
              <a:defRPr sz="600" cap="none">
                <a:solidFill>
                  <a:srgbClr val="000000"/>
                </a:solidFill>
              </a:defRPr>
            </a:lvl4pPr>
            <a:lvl5pPr indent="-101600" lvl="4" marL="101600" rtl="0" algn="l">
              <a:lnSpc>
                <a:spcPct val="120000"/>
              </a:lnSpc>
              <a:spcBef>
                <a:spcPts val="0"/>
              </a:spcBef>
              <a:spcAft>
                <a:spcPts val="0"/>
              </a:spcAft>
              <a:buClr>
                <a:srgbClr val="000000"/>
              </a:buClr>
              <a:buSzPts val="600"/>
              <a:buFont typeface="Open Sans"/>
              <a:buNone/>
              <a:defRPr sz="600" cap="none">
                <a:solidFill>
                  <a:srgbClr val="000000"/>
                </a:solidFill>
              </a:defRPr>
            </a:lvl5pPr>
            <a:lvl6pPr indent="-101600" lvl="5" marL="101600" rtl="0" algn="l">
              <a:lnSpc>
                <a:spcPct val="120000"/>
              </a:lnSpc>
              <a:spcBef>
                <a:spcPts val="0"/>
              </a:spcBef>
              <a:spcAft>
                <a:spcPts val="0"/>
              </a:spcAft>
              <a:buClr>
                <a:srgbClr val="000000"/>
              </a:buClr>
              <a:buSzPts val="600"/>
              <a:buFont typeface="Open Sans"/>
              <a:buNone/>
              <a:defRPr sz="600" cap="none">
                <a:solidFill>
                  <a:srgbClr val="000000"/>
                </a:solidFill>
              </a:defRPr>
            </a:lvl6pPr>
            <a:lvl7pPr indent="-101600" lvl="6" marL="101600" rtl="0" algn="l">
              <a:lnSpc>
                <a:spcPct val="120000"/>
              </a:lnSpc>
              <a:spcBef>
                <a:spcPts val="0"/>
              </a:spcBef>
              <a:spcAft>
                <a:spcPts val="0"/>
              </a:spcAft>
              <a:buClr>
                <a:srgbClr val="000000"/>
              </a:buClr>
              <a:buSzPts val="600"/>
              <a:buFont typeface="Open Sans"/>
              <a:buNone/>
              <a:defRPr sz="600" cap="none">
                <a:solidFill>
                  <a:srgbClr val="000000"/>
                </a:solidFill>
              </a:defRPr>
            </a:lvl7pPr>
            <a:lvl8pPr indent="-101600" lvl="7" marL="101600" rtl="0" algn="l">
              <a:lnSpc>
                <a:spcPct val="120000"/>
              </a:lnSpc>
              <a:spcBef>
                <a:spcPts val="0"/>
              </a:spcBef>
              <a:spcAft>
                <a:spcPts val="0"/>
              </a:spcAft>
              <a:buClr>
                <a:srgbClr val="000000"/>
              </a:buClr>
              <a:buSzPts val="600"/>
              <a:buFont typeface="Open Sans"/>
              <a:buNone/>
              <a:defRPr sz="600" cap="none">
                <a:solidFill>
                  <a:srgbClr val="000000"/>
                </a:solidFill>
              </a:defRPr>
            </a:lvl8pPr>
            <a:lvl9pPr indent="-101600" lvl="8" marL="101600" rtl="0" algn="l">
              <a:lnSpc>
                <a:spcPct val="120000"/>
              </a:lnSpc>
              <a:spcBef>
                <a:spcPts val="0"/>
              </a:spcBef>
              <a:spcAft>
                <a:spcPts val="0"/>
              </a:spcAft>
              <a:buClr>
                <a:srgbClr val="000000"/>
              </a:buClr>
              <a:buSzPts val="600"/>
              <a:buFont typeface="Open Sans"/>
              <a:buNone/>
              <a:defRPr sz="600" cap="none">
                <a:solidFill>
                  <a:srgbClr val="000000"/>
                </a:solidFill>
              </a:defRPr>
            </a:lvl9pPr>
          </a:lstStyle>
          <a:p>
            <a:pPr indent="-101600" lvl="0" marL="1016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 Title Top (TT)">
  <p:cSld name="Title Top (TT)">
    <p:spTree>
      <p:nvGrpSpPr>
        <p:cNvPr id="103" name="Shape 103"/>
        <p:cNvGrpSpPr/>
        <p:nvPr/>
      </p:nvGrpSpPr>
      <p:grpSpPr>
        <a:xfrm>
          <a:off x="0" y="0"/>
          <a:ext cx="0" cy="0"/>
          <a:chOff x="0" y="0"/>
          <a:chExt cx="0" cy="0"/>
        </a:xfrm>
      </p:grpSpPr>
      <p:grpSp>
        <p:nvGrpSpPr>
          <p:cNvPr id="104" name="Google Shape;104;p29"/>
          <p:cNvGrpSpPr/>
          <p:nvPr/>
        </p:nvGrpSpPr>
        <p:grpSpPr>
          <a:xfrm>
            <a:off x="4868224" y="0"/>
            <a:ext cx="4275776" cy="4489125"/>
            <a:chOff x="0" y="0"/>
            <a:chExt cx="11402070" cy="11971000"/>
          </a:xfrm>
        </p:grpSpPr>
        <p:pic>
          <p:nvPicPr>
            <p:cNvPr descr="Image" id="105" name="Google Shape;105;p29"/>
            <p:cNvPicPr preferRelativeResize="0"/>
            <p:nvPr/>
          </p:nvPicPr>
          <p:blipFill rotWithShape="1">
            <a:blip r:embed="rId2">
              <a:alphaModFix/>
            </a:blip>
            <a:srcRect b="0" l="0" r="0" t="0"/>
            <a:stretch/>
          </p:blipFill>
          <p:spPr>
            <a:xfrm>
              <a:off x="4283084" y="0"/>
              <a:ext cx="7118986" cy="9931298"/>
            </a:xfrm>
            <a:prstGeom prst="rect">
              <a:avLst/>
            </a:prstGeom>
            <a:noFill/>
            <a:ln>
              <a:noFill/>
            </a:ln>
          </p:spPr>
        </p:pic>
        <p:sp>
          <p:nvSpPr>
            <p:cNvPr id="106" name="Google Shape;106;p29"/>
            <p:cNvSpPr/>
            <p:nvPr/>
          </p:nvSpPr>
          <p:spPr>
            <a:xfrm>
              <a:off x="0" y="698500"/>
              <a:ext cx="10640100" cy="112725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 Title Top (TT)">
  <p:cSld name="Bullets only 2">
    <p:bg>
      <p:bgPr>
        <a:solidFill>
          <a:srgbClr val="000000"/>
        </a:solidFill>
      </p:bgPr>
    </p:bg>
    <p:spTree>
      <p:nvGrpSpPr>
        <p:cNvPr id="107" name="Shape 107"/>
        <p:cNvGrpSpPr/>
        <p:nvPr/>
      </p:nvGrpSpPr>
      <p:grpSpPr>
        <a:xfrm>
          <a:off x="0" y="0"/>
          <a:ext cx="0" cy="0"/>
          <a:chOff x="0" y="0"/>
          <a:chExt cx="0" cy="0"/>
        </a:xfrm>
      </p:grpSpPr>
      <p:grpSp>
        <p:nvGrpSpPr>
          <p:cNvPr id="108" name="Google Shape;108;p30"/>
          <p:cNvGrpSpPr/>
          <p:nvPr/>
        </p:nvGrpSpPr>
        <p:grpSpPr>
          <a:xfrm>
            <a:off x="4868224" y="0"/>
            <a:ext cx="4275776" cy="4489125"/>
            <a:chOff x="0" y="0"/>
            <a:chExt cx="11402069" cy="11971000"/>
          </a:xfrm>
        </p:grpSpPr>
        <p:pic>
          <p:nvPicPr>
            <p:cNvPr descr="Image" id="109" name="Google Shape;109;p30"/>
            <p:cNvPicPr preferRelativeResize="0"/>
            <p:nvPr/>
          </p:nvPicPr>
          <p:blipFill rotWithShape="1">
            <a:blip r:embed="rId2">
              <a:alphaModFix/>
            </a:blip>
            <a:srcRect b="0" l="0" r="0" t="0"/>
            <a:stretch/>
          </p:blipFill>
          <p:spPr>
            <a:xfrm>
              <a:off x="4283083" y="0"/>
              <a:ext cx="7118986" cy="9931298"/>
            </a:xfrm>
            <a:prstGeom prst="rect">
              <a:avLst/>
            </a:prstGeom>
            <a:noFill/>
            <a:ln>
              <a:noFill/>
            </a:ln>
          </p:spPr>
        </p:pic>
        <p:sp>
          <p:nvSpPr>
            <p:cNvPr id="110" name="Google Shape;110;p30"/>
            <p:cNvSpPr/>
            <p:nvPr/>
          </p:nvSpPr>
          <p:spPr>
            <a:xfrm>
              <a:off x="0" y="698500"/>
              <a:ext cx="10640100" cy="11272500"/>
            </a:xfrm>
            <a:prstGeom prst="rect">
              <a:avLst/>
            </a:prstGeom>
            <a:solidFill>
              <a:srgbClr val="000000"/>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 Title Top (TT)">
  <p:cSld name="Bullets only 2_1">
    <p:bg>
      <p:bgPr>
        <a:solidFill>
          <a:schemeClr val="dk1"/>
        </a:solidFill>
      </p:bgPr>
    </p:bg>
    <p:spTree>
      <p:nvGrpSpPr>
        <p:cNvPr id="111" name="Shape 111"/>
        <p:cNvGrpSpPr/>
        <p:nvPr/>
      </p:nvGrpSpPr>
      <p:grpSpPr>
        <a:xfrm>
          <a:off x="0" y="0"/>
          <a:ext cx="0" cy="0"/>
          <a:chOff x="0" y="0"/>
          <a:chExt cx="0" cy="0"/>
        </a:xfrm>
      </p:grpSpPr>
      <p:grpSp>
        <p:nvGrpSpPr>
          <p:cNvPr id="112" name="Google Shape;112;p31"/>
          <p:cNvGrpSpPr/>
          <p:nvPr/>
        </p:nvGrpSpPr>
        <p:grpSpPr>
          <a:xfrm>
            <a:off x="4868224" y="0"/>
            <a:ext cx="4275776" cy="4489125"/>
            <a:chOff x="0" y="0"/>
            <a:chExt cx="11402069" cy="11971000"/>
          </a:xfrm>
        </p:grpSpPr>
        <p:pic>
          <p:nvPicPr>
            <p:cNvPr descr="Image" id="113" name="Google Shape;113;p31"/>
            <p:cNvPicPr preferRelativeResize="0"/>
            <p:nvPr/>
          </p:nvPicPr>
          <p:blipFill rotWithShape="1">
            <a:blip r:embed="rId2">
              <a:alphaModFix/>
            </a:blip>
            <a:srcRect b="0" l="0" r="0" t="0"/>
            <a:stretch/>
          </p:blipFill>
          <p:spPr>
            <a:xfrm>
              <a:off x="4283083" y="0"/>
              <a:ext cx="7118986" cy="9931298"/>
            </a:xfrm>
            <a:prstGeom prst="rect">
              <a:avLst/>
            </a:prstGeom>
            <a:noFill/>
            <a:ln>
              <a:noFill/>
            </a:ln>
          </p:spPr>
        </p:pic>
        <p:sp>
          <p:nvSpPr>
            <p:cNvPr id="114" name="Google Shape;114;p31"/>
            <p:cNvSpPr/>
            <p:nvPr/>
          </p:nvSpPr>
          <p:spPr>
            <a:xfrm>
              <a:off x="0" y="698500"/>
              <a:ext cx="10640100" cy="11272500"/>
            </a:xfrm>
            <a:prstGeom prst="rect">
              <a:avLst/>
            </a:prstGeom>
            <a:solidFill>
              <a:schemeClr val="dk1"/>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2 Hashi">
  <p:cSld name="Callout Slide">
    <p:spTree>
      <p:nvGrpSpPr>
        <p:cNvPr id="115" name="Shape 115"/>
        <p:cNvGrpSpPr/>
        <p:nvPr/>
      </p:nvGrpSpPr>
      <p:grpSpPr>
        <a:xfrm>
          <a:off x="0" y="0"/>
          <a:ext cx="0" cy="0"/>
          <a:chOff x="0" y="0"/>
          <a:chExt cx="0" cy="0"/>
        </a:xfrm>
      </p:grpSpPr>
      <p:pic>
        <p:nvPicPr>
          <p:cNvPr id="116" name="Google Shape;116;p32"/>
          <p:cNvPicPr preferRelativeResize="0"/>
          <p:nvPr/>
        </p:nvPicPr>
        <p:blipFill>
          <a:blip r:embed="rId2">
            <a:alphaModFix/>
          </a:blip>
          <a:stretch>
            <a:fillRect/>
          </a:stretch>
        </p:blipFill>
        <p:spPr>
          <a:xfrm>
            <a:off x="0" y="0"/>
            <a:ext cx="9144000" cy="514348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2 Terraform">
  <p:cSld name="Callout Slide Terraform">
    <p:spTree>
      <p:nvGrpSpPr>
        <p:cNvPr id="117" name="Shape 117"/>
        <p:cNvGrpSpPr/>
        <p:nvPr/>
      </p:nvGrpSpPr>
      <p:grpSpPr>
        <a:xfrm>
          <a:off x="0" y="0"/>
          <a:ext cx="0" cy="0"/>
          <a:chOff x="0" y="0"/>
          <a:chExt cx="0" cy="0"/>
        </a:xfrm>
      </p:grpSpPr>
      <p:pic>
        <p:nvPicPr>
          <p:cNvPr id="118" name="Google Shape;118;p3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2 Vault">
  <p:cSld name="Callout Slide Vault">
    <p:spTree>
      <p:nvGrpSpPr>
        <p:cNvPr id="119" name="Shape 119"/>
        <p:cNvGrpSpPr/>
        <p:nvPr/>
      </p:nvGrpSpPr>
      <p:grpSpPr>
        <a:xfrm>
          <a:off x="0" y="0"/>
          <a:ext cx="0" cy="0"/>
          <a:chOff x="0" y="0"/>
          <a:chExt cx="0" cy="0"/>
        </a:xfrm>
      </p:grpSpPr>
      <p:pic>
        <p:nvPicPr>
          <p:cNvPr id="120" name="Google Shape;120;p3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2 Consul">
  <p:cSld name="Callout Slide Consul">
    <p:spTree>
      <p:nvGrpSpPr>
        <p:cNvPr id="121" name="Shape 121"/>
        <p:cNvGrpSpPr/>
        <p:nvPr/>
      </p:nvGrpSpPr>
      <p:grpSpPr>
        <a:xfrm>
          <a:off x="0" y="0"/>
          <a:ext cx="0" cy="0"/>
          <a:chOff x="0" y="0"/>
          <a:chExt cx="0" cy="0"/>
        </a:xfrm>
      </p:grpSpPr>
      <p:pic>
        <p:nvPicPr>
          <p:cNvPr id="122" name="Google Shape;122;p3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2 Nomad">
  <p:cSld name="Callout Slide Nomad">
    <p:spTree>
      <p:nvGrpSpPr>
        <p:cNvPr id="123" name="Shape 123"/>
        <p:cNvGrpSpPr/>
        <p:nvPr/>
      </p:nvGrpSpPr>
      <p:grpSpPr>
        <a:xfrm>
          <a:off x="0" y="0"/>
          <a:ext cx="0" cy="0"/>
          <a:chOff x="0" y="0"/>
          <a:chExt cx="0" cy="0"/>
        </a:xfrm>
      </p:grpSpPr>
      <p:pic>
        <p:nvPicPr>
          <p:cNvPr id="124" name="Google Shape;124;p3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1 Hashi">
  <p:cSld name="Callout Slide 2">
    <p:bg>
      <p:bgPr>
        <a:solidFill>
          <a:srgbClr val="000000"/>
        </a:solidFill>
      </p:bgPr>
    </p:bg>
    <p:spTree>
      <p:nvGrpSpPr>
        <p:cNvPr id="125" name="Shape 125"/>
        <p:cNvGrpSpPr/>
        <p:nvPr/>
      </p:nvGrpSpPr>
      <p:grpSpPr>
        <a:xfrm>
          <a:off x="0" y="0"/>
          <a:ext cx="0" cy="0"/>
          <a:chOff x="0" y="0"/>
          <a:chExt cx="0" cy="0"/>
        </a:xfrm>
      </p:grpSpPr>
      <p:pic>
        <p:nvPicPr>
          <p:cNvPr id="126" name="Google Shape;126;p37"/>
          <p:cNvPicPr preferRelativeResize="0"/>
          <p:nvPr/>
        </p:nvPicPr>
        <p:blipFill>
          <a:blip r:embed="rId2">
            <a:alphaModFix/>
          </a:blip>
          <a:stretch>
            <a:fillRect/>
          </a:stretch>
        </p:blipFill>
        <p:spPr>
          <a:xfrm>
            <a:off x="0" y="0"/>
            <a:ext cx="9144019" cy="5143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1 Terraform">
  <p:cSld name="Callout Slide 2_1">
    <p:bg>
      <p:bgPr>
        <a:solidFill>
          <a:srgbClr val="000000"/>
        </a:solidFill>
      </p:bgPr>
    </p:bg>
    <p:spTree>
      <p:nvGrpSpPr>
        <p:cNvPr id="127" name="Shape 127"/>
        <p:cNvGrpSpPr/>
        <p:nvPr/>
      </p:nvGrpSpPr>
      <p:grpSpPr>
        <a:xfrm>
          <a:off x="0" y="0"/>
          <a:ext cx="0" cy="0"/>
          <a:chOff x="0" y="0"/>
          <a:chExt cx="0" cy="0"/>
        </a:xfrm>
      </p:grpSpPr>
      <p:pic>
        <p:nvPicPr>
          <p:cNvPr id="128" name="Google Shape;128;p38"/>
          <p:cNvPicPr preferRelativeResize="0"/>
          <p:nvPr/>
        </p:nvPicPr>
        <p:blipFill>
          <a:blip r:embed="rId2">
            <a:alphaModFix/>
          </a:blip>
          <a:stretch>
            <a:fillRect/>
          </a:stretch>
        </p:blipFill>
        <p:spPr>
          <a:xfrm>
            <a:off x="0" y="0"/>
            <a:ext cx="9144019" cy="5143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1 Vault">
  <p:cSld name="Callout Slide 2 Vault">
    <p:bg>
      <p:bgPr>
        <a:solidFill>
          <a:srgbClr val="000000"/>
        </a:solidFill>
      </p:bgPr>
    </p:bg>
    <p:spTree>
      <p:nvGrpSpPr>
        <p:cNvPr id="129" name="Shape 129"/>
        <p:cNvGrpSpPr/>
        <p:nvPr/>
      </p:nvGrpSpPr>
      <p:grpSpPr>
        <a:xfrm>
          <a:off x="0" y="0"/>
          <a:ext cx="0" cy="0"/>
          <a:chOff x="0" y="0"/>
          <a:chExt cx="0" cy="0"/>
        </a:xfrm>
      </p:grpSpPr>
      <p:pic>
        <p:nvPicPr>
          <p:cNvPr id="130" name="Google Shape;130;p3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1 Consul">
  <p:cSld name="Callout Slide 2 Vault_1">
    <p:bg>
      <p:bgPr>
        <a:solidFill>
          <a:srgbClr val="000000"/>
        </a:solidFill>
      </p:bgPr>
    </p:bg>
    <p:spTree>
      <p:nvGrpSpPr>
        <p:cNvPr id="131" name="Shape 131"/>
        <p:cNvGrpSpPr/>
        <p:nvPr/>
      </p:nvGrpSpPr>
      <p:grpSpPr>
        <a:xfrm>
          <a:off x="0" y="0"/>
          <a:ext cx="0" cy="0"/>
          <a:chOff x="0" y="0"/>
          <a:chExt cx="0" cy="0"/>
        </a:xfrm>
      </p:grpSpPr>
      <p:pic>
        <p:nvPicPr>
          <p:cNvPr id="132" name="Google Shape;132;p4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1 Nomad">
  <p:cSld name="Callout Slide 2 Vault_1_1">
    <p:bg>
      <p:bgPr>
        <a:solidFill>
          <a:srgbClr val="000000"/>
        </a:solidFill>
      </p:bgPr>
    </p:bg>
    <p:spTree>
      <p:nvGrpSpPr>
        <p:cNvPr id="133" name="Shape 133"/>
        <p:cNvGrpSpPr/>
        <p:nvPr/>
      </p:nvGrpSpPr>
      <p:grpSpPr>
        <a:xfrm>
          <a:off x="0" y="0"/>
          <a:ext cx="0" cy="0"/>
          <a:chOff x="0" y="0"/>
          <a:chExt cx="0" cy="0"/>
        </a:xfrm>
      </p:grpSpPr>
      <p:pic>
        <p:nvPicPr>
          <p:cNvPr id="134" name="Google Shape;134;p4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3 Hashi">
  <p:cSld name="Callout Slide 2 Vault_1_1_1">
    <p:bg>
      <p:bgPr>
        <a:solidFill>
          <a:srgbClr val="000000"/>
        </a:solidFill>
      </p:bgPr>
    </p:bg>
    <p:spTree>
      <p:nvGrpSpPr>
        <p:cNvPr id="135" name="Shape 135"/>
        <p:cNvGrpSpPr/>
        <p:nvPr/>
      </p:nvGrpSpPr>
      <p:grpSpPr>
        <a:xfrm>
          <a:off x="0" y="0"/>
          <a:ext cx="0" cy="0"/>
          <a:chOff x="0" y="0"/>
          <a:chExt cx="0" cy="0"/>
        </a:xfrm>
      </p:grpSpPr>
      <p:pic>
        <p:nvPicPr>
          <p:cNvPr id="136" name="Google Shape;136;p4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3 Terraform">
  <p:cSld name="Callout Slide 2 Vault_1_1_1_1">
    <p:bg>
      <p:bgPr>
        <a:solidFill>
          <a:srgbClr val="000000"/>
        </a:solidFill>
      </p:bgPr>
    </p:bg>
    <p:spTree>
      <p:nvGrpSpPr>
        <p:cNvPr id="137" name="Shape 137"/>
        <p:cNvGrpSpPr/>
        <p:nvPr/>
      </p:nvGrpSpPr>
      <p:grpSpPr>
        <a:xfrm>
          <a:off x="0" y="0"/>
          <a:ext cx="0" cy="0"/>
          <a:chOff x="0" y="0"/>
          <a:chExt cx="0" cy="0"/>
        </a:xfrm>
      </p:grpSpPr>
      <p:pic>
        <p:nvPicPr>
          <p:cNvPr id="138" name="Google Shape;138;p4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3 Vault">
  <p:cSld name="Callout Slide 2 Vault_1_1_1_1_1">
    <p:bg>
      <p:bgPr>
        <a:solidFill>
          <a:srgbClr val="000000"/>
        </a:solidFill>
      </p:bgPr>
    </p:bg>
    <p:spTree>
      <p:nvGrpSpPr>
        <p:cNvPr id="139" name="Shape 139"/>
        <p:cNvGrpSpPr/>
        <p:nvPr/>
      </p:nvGrpSpPr>
      <p:grpSpPr>
        <a:xfrm>
          <a:off x="0" y="0"/>
          <a:ext cx="0" cy="0"/>
          <a:chOff x="0" y="0"/>
          <a:chExt cx="0" cy="0"/>
        </a:xfrm>
      </p:grpSpPr>
      <p:pic>
        <p:nvPicPr>
          <p:cNvPr id="140" name="Google Shape;140;p4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3 Consul">
  <p:cSld name="Callout Slide 2 Vault_1_1_1_1_1_1">
    <p:bg>
      <p:bgPr>
        <a:solidFill>
          <a:srgbClr val="000000"/>
        </a:solidFill>
      </p:bgPr>
    </p:bg>
    <p:spTree>
      <p:nvGrpSpPr>
        <p:cNvPr id="141" name="Shape 141"/>
        <p:cNvGrpSpPr/>
        <p:nvPr/>
      </p:nvGrpSpPr>
      <p:grpSpPr>
        <a:xfrm>
          <a:off x="0" y="0"/>
          <a:ext cx="0" cy="0"/>
          <a:chOff x="0" y="0"/>
          <a:chExt cx="0" cy="0"/>
        </a:xfrm>
      </p:grpSpPr>
      <p:pic>
        <p:nvPicPr>
          <p:cNvPr id="142" name="Google Shape;142;p45"/>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3 Nomad">
  <p:cSld name="Callout Slide 2 Vault_1_1_1_1_1_1_1">
    <p:bg>
      <p:bgPr>
        <a:solidFill>
          <a:srgbClr val="000000"/>
        </a:solidFill>
      </p:bgPr>
    </p:bg>
    <p:spTree>
      <p:nvGrpSpPr>
        <p:cNvPr id="143" name="Shape 143"/>
        <p:cNvGrpSpPr/>
        <p:nvPr/>
      </p:nvGrpSpPr>
      <p:grpSpPr>
        <a:xfrm>
          <a:off x="0" y="0"/>
          <a:ext cx="0" cy="0"/>
          <a:chOff x="0" y="0"/>
          <a:chExt cx="0" cy="0"/>
        </a:xfrm>
      </p:grpSpPr>
      <p:pic>
        <p:nvPicPr>
          <p:cNvPr id="144" name="Google Shape;144;p4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4 Hashi">
  <p:cSld name="Callout Slide 2 Vault_1_1_1_1_1_1_1_1">
    <p:bg>
      <p:bgPr>
        <a:solidFill>
          <a:srgbClr val="000000"/>
        </a:solidFill>
      </p:bgPr>
    </p:bg>
    <p:spTree>
      <p:nvGrpSpPr>
        <p:cNvPr id="145" name="Shape 145"/>
        <p:cNvGrpSpPr/>
        <p:nvPr/>
      </p:nvGrpSpPr>
      <p:grpSpPr>
        <a:xfrm>
          <a:off x="0" y="0"/>
          <a:ext cx="0" cy="0"/>
          <a:chOff x="0" y="0"/>
          <a:chExt cx="0" cy="0"/>
        </a:xfrm>
      </p:grpSpPr>
      <p:pic>
        <p:nvPicPr>
          <p:cNvPr id="146" name="Google Shape;146;p4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4 Terraform">
  <p:cSld name="Callout Slide 2 Vault_1_1_1_1_1_1_1_1_1">
    <p:bg>
      <p:bgPr>
        <a:solidFill>
          <a:srgbClr val="000000"/>
        </a:solidFill>
      </p:bgPr>
    </p:bg>
    <p:spTree>
      <p:nvGrpSpPr>
        <p:cNvPr id="147" name="Shape 147"/>
        <p:cNvGrpSpPr/>
        <p:nvPr/>
      </p:nvGrpSpPr>
      <p:grpSpPr>
        <a:xfrm>
          <a:off x="0" y="0"/>
          <a:ext cx="0" cy="0"/>
          <a:chOff x="0" y="0"/>
          <a:chExt cx="0" cy="0"/>
        </a:xfrm>
      </p:grpSpPr>
      <p:pic>
        <p:nvPicPr>
          <p:cNvPr id="148" name="Google Shape;148;p4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4 Vault">
  <p:cSld name="Callout Slide 2 Vault_1_1_1_1_1_1_1_1_1_1">
    <p:bg>
      <p:bgPr>
        <a:solidFill>
          <a:srgbClr val="000000"/>
        </a:solidFill>
      </p:bgPr>
    </p:bg>
    <p:spTree>
      <p:nvGrpSpPr>
        <p:cNvPr id="149" name="Shape 149"/>
        <p:cNvGrpSpPr/>
        <p:nvPr/>
      </p:nvGrpSpPr>
      <p:grpSpPr>
        <a:xfrm>
          <a:off x="0" y="0"/>
          <a:ext cx="0" cy="0"/>
          <a:chOff x="0" y="0"/>
          <a:chExt cx="0" cy="0"/>
        </a:xfrm>
      </p:grpSpPr>
      <p:pic>
        <p:nvPicPr>
          <p:cNvPr id="150" name="Google Shape;150;p4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4 Consul">
  <p:cSld name="Callout Slide 2 Vault_1_1_1_1_1_1_1_1_1_1_1">
    <p:bg>
      <p:bgPr>
        <a:solidFill>
          <a:srgbClr val="000000"/>
        </a:solidFill>
      </p:bgPr>
    </p:bg>
    <p:spTree>
      <p:nvGrpSpPr>
        <p:cNvPr id="151" name="Shape 151"/>
        <p:cNvGrpSpPr/>
        <p:nvPr/>
      </p:nvGrpSpPr>
      <p:grpSpPr>
        <a:xfrm>
          <a:off x="0" y="0"/>
          <a:ext cx="0" cy="0"/>
          <a:chOff x="0" y="0"/>
          <a:chExt cx="0" cy="0"/>
        </a:xfrm>
      </p:grpSpPr>
      <p:pic>
        <p:nvPicPr>
          <p:cNvPr id="152" name="Google Shape;152;p5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 Slide 4 Nomad">
  <p:cSld name="Callout Slide 2 Vault_1_1_1_1_1_1_1_1_1_1_1_1">
    <p:bg>
      <p:bgPr>
        <a:solidFill>
          <a:srgbClr val="000000"/>
        </a:solidFill>
      </p:bgPr>
    </p:bg>
    <p:spTree>
      <p:nvGrpSpPr>
        <p:cNvPr id="153" name="Shape 153"/>
        <p:cNvGrpSpPr/>
        <p:nvPr/>
      </p:nvGrpSpPr>
      <p:grpSpPr>
        <a:xfrm>
          <a:off x="0" y="0"/>
          <a:ext cx="0" cy="0"/>
          <a:chOff x="0" y="0"/>
          <a:chExt cx="0" cy="0"/>
        </a:xfrm>
      </p:grpSpPr>
      <p:pic>
        <p:nvPicPr>
          <p:cNvPr id="154" name="Google Shape;154;p5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nted Title Top">
  <p:cSld name="C - 3 Icons Boxed">
    <p:bg>
      <p:bgPr>
        <a:solidFill>
          <a:schemeClr val="accent5"/>
        </a:solidFill>
      </p:bgPr>
    </p:bg>
    <p:spTree>
      <p:nvGrpSpPr>
        <p:cNvPr id="155" name="Shape 155"/>
        <p:cNvGrpSpPr/>
        <p:nvPr/>
      </p:nvGrpSpPr>
      <p:grpSpPr>
        <a:xfrm>
          <a:off x="0" y="0"/>
          <a:ext cx="0" cy="0"/>
          <a:chOff x="0" y="0"/>
          <a:chExt cx="0" cy="0"/>
        </a:xfrm>
      </p:grpSpPr>
      <p:grpSp>
        <p:nvGrpSpPr>
          <p:cNvPr id="156" name="Google Shape;156;p52"/>
          <p:cNvGrpSpPr/>
          <p:nvPr/>
        </p:nvGrpSpPr>
        <p:grpSpPr>
          <a:xfrm>
            <a:off x="4868224" y="0"/>
            <a:ext cx="4275776" cy="4489125"/>
            <a:chOff x="0" y="0"/>
            <a:chExt cx="11402070" cy="11971000"/>
          </a:xfrm>
        </p:grpSpPr>
        <p:pic>
          <p:nvPicPr>
            <p:cNvPr descr="Image" id="157" name="Google Shape;157;p52"/>
            <p:cNvPicPr preferRelativeResize="0"/>
            <p:nvPr/>
          </p:nvPicPr>
          <p:blipFill rotWithShape="1">
            <a:blip r:embed="rId2">
              <a:alphaModFix/>
            </a:blip>
            <a:srcRect b="0" l="0" r="0" t="0"/>
            <a:stretch/>
          </p:blipFill>
          <p:spPr>
            <a:xfrm>
              <a:off x="4283084" y="0"/>
              <a:ext cx="7118986" cy="9931298"/>
            </a:xfrm>
            <a:prstGeom prst="rect">
              <a:avLst/>
            </a:prstGeom>
            <a:noFill/>
            <a:ln>
              <a:noFill/>
            </a:ln>
          </p:spPr>
        </p:pic>
        <p:sp>
          <p:nvSpPr>
            <p:cNvPr id="158" name="Google Shape;158;p52"/>
            <p:cNvSpPr/>
            <p:nvPr/>
          </p:nvSpPr>
          <p:spPr>
            <a:xfrm>
              <a:off x="0" y="698500"/>
              <a:ext cx="10640100" cy="11272500"/>
            </a:xfrm>
            <a:prstGeom prst="rect">
              <a:avLst/>
            </a:prstGeom>
            <a:solidFill>
              <a:schemeClr val="accent5"/>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mplate Section Title 2">
  <p:cSld name="Template Section Title 2">
    <p:spTree>
      <p:nvGrpSpPr>
        <p:cNvPr id="159" name="Shape 159"/>
        <p:cNvGrpSpPr/>
        <p:nvPr/>
      </p:nvGrpSpPr>
      <p:grpSpPr>
        <a:xfrm>
          <a:off x="0" y="0"/>
          <a:ext cx="0" cy="0"/>
          <a:chOff x="0" y="0"/>
          <a:chExt cx="0" cy="0"/>
        </a:xfrm>
      </p:grpSpPr>
      <p:sp>
        <p:nvSpPr>
          <p:cNvPr id="160" name="Google Shape;160;p53"/>
          <p:cNvSpPr/>
          <p:nvPr/>
        </p:nvSpPr>
        <p:spPr>
          <a:xfrm>
            <a:off x="0" y="0"/>
            <a:ext cx="9144000" cy="51435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61" name="Google Shape;161;p53"/>
          <p:cNvSpPr/>
          <p:nvPr/>
        </p:nvSpPr>
        <p:spPr>
          <a:xfrm>
            <a:off x="0" y="0"/>
            <a:ext cx="2674800" cy="5143500"/>
          </a:xfrm>
          <a:prstGeom prst="rect">
            <a:avLst/>
          </a:prstGeom>
          <a:solidFill>
            <a:schemeClr val="accent6"/>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nvGrpSpPr>
          <p:cNvPr id="162" name="Google Shape;162;p53"/>
          <p:cNvGrpSpPr/>
          <p:nvPr/>
        </p:nvGrpSpPr>
        <p:grpSpPr>
          <a:xfrm>
            <a:off x="4868224" y="0"/>
            <a:ext cx="4275776" cy="4489125"/>
            <a:chOff x="0" y="0"/>
            <a:chExt cx="11402069" cy="11971000"/>
          </a:xfrm>
        </p:grpSpPr>
        <p:pic>
          <p:nvPicPr>
            <p:cNvPr descr="Image" id="163" name="Google Shape;163;p53"/>
            <p:cNvPicPr preferRelativeResize="0"/>
            <p:nvPr/>
          </p:nvPicPr>
          <p:blipFill rotWithShape="1">
            <a:blip r:embed="rId2">
              <a:alphaModFix/>
            </a:blip>
            <a:srcRect b="0" l="0" r="0" t="0"/>
            <a:stretch/>
          </p:blipFill>
          <p:spPr>
            <a:xfrm>
              <a:off x="4283083" y="0"/>
              <a:ext cx="7118986" cy="9931298"/>
            </a:xfrm>
            <a:prstGeom prst="rect">
              <a:avLst/>
            </a:prstGeom>
            <a:noFill/>
            <a:ln>
              <a:noFill/>
            </a:ln>
          </p:spPr>
        </p:pic>
        <p:sp>
          <p:nvSpPr>
            <p:cNvPr id="164" name="Google Shape;164;p53"/>
            <p:cNvSpPr/>
            <p:nvPr/>
          </p:nvSpPr>
          <p:spPr>
            <a:xfrm>
              <a:off x="0" y="698500"/>
              <a:ext cx="10640100" cy="112725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right / Running Footer">
  <p:cSld name="Copyright / Running Footer">
    <p:spTree>
      <p:nvGrpSpPr>
        <p:cNvPr id="165" name="Shape 165"/>
        <p:cNvGrpSpPr/>
        <p:nvPr/>
      </p:nvGrpSpPr>
      <p:grpSpPr>
        <a:xfrm>
          <a:off x="0" y="0"/>
          <a:ext cx="0" cy="0"/>
          <a:chOff x="0" y="0"/>
          <a:chExt cx="0" cy="0"/>
        </a:xfrm>
      </p:grpSpPr>
      <p:sp>
        <p:nvSpPr>
          <p:cNvPr id="166" name="Google Shape;166;p54"/>
          <p:cNvSpPr/>
          <p:nvPr/>
        </p:nvSpPr>
        <p:spPr>
          <a:xfrm>
            <a:off x="0" y="0"/>
            <a:ext cx="9144000" cy="44892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nvGrpSpPr>
          <p:cNvPr id="167" name="Google Shape;167;p54"/>
          <p:cNvGrpSpPr/>
          <p:nvPr/>
        </p:nvGrpSpPr>
        <p:grpSpPr>
          <a:xfrm>
            <a:off x="4868224" y="0"/>
            <a:ext cx="4275776" cy="4489125"/>
            <a:chOff x="0" y="0"/>
            <a:chExt cx="11402069" cy="11971000"/>
          </a:xfrm>
        </p:grpSpPr>
        <p:pic>
          <p:nvPicPr>
            <p:cNvPr descr="Image" id="168" name="Google Shape;168;p54"/>
            <p:cNvPicPr preferRelativeResize="0"/>
            <p:nvPr/>
          </p:nvPicPr>
          <p:blipFill rotWithShape="1">
            <a:blip r:embed="rId2">
              <a:alphaModFix/>
            </a:blip>
            <a:srcRect b="0" l="0" r="0" t="0"/>
            <a:stretch/>
          </p:blipFill>
          <p:spPr>
            <a:xfrm>
              <a:off x="4283083" y="0"/>
              <a:ext cx="7118986" cy="9931298"/>
            </a:xfrm>
            <a:prstGeom prst="rect">
              <a:avLst/>
            </a:prstGeom>
            <a:noFill/>
            <a:ln>
              <a:noFill/>
            </a:ln>
          </p:spPr>
        </p:pic>
        <p:sp>
          <p:nvSpPr>
            <p:cNvPr id="169" name="Google Shape;169;p54"/>
            <p:cNvSpPr/>
            <p:nvPr/>
          </p:nvSpPr>
          <p:spPr>
            <a:xfrm>
              <a:off x="0" y="698500"/>
              <a:ext cx="10640100" cy="112725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
        <p:nvSpPr>
          <p:cNvPr id="170" name="Google Shape;170;p54"/>
          <p:cNvSpPr/>
          <p:nvPr/>
        </p:nvSpPr>
        <p:spPr>
          <a:xfrm>
            <a:off x="457200" y="456902"/>
            <a:ext cx="7471800" cy="757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6"/>
              </a:buClr>
              <a:buSzPts val="2900"/>
              <a:buFont typeface="Open Sans"/>
              <a:buNone/>
            </a:pPr>
            <a:r>
              <a:rPr b="1" i="0" lang="en" sz="2900" u="none" cap="none" strike="noStrike">
                <a:solidFill>
                  <a:schemeClr val="accent6"/>
                </a:solidFill>
                <a:latin typeface="Open Sans"/>
                <a:ea typeface="Open Sans"/>
                <a:cs typeface="Open Sans"/>
                <a:sym typeface="Open Sans"/>
              </a:rPr>
              <a:t>Footer Content</a:t>
            </a:r>
            <a:endParaRPr sz="500"/>
          </a:p>
        </p:txBody>
      </p:sp>
      <p:sp>
        <p:nvSpPr>
          <p:cNvPr id="171" name="Google Shape;171;p54"/>
          <p:cNvSpPr/>
          <p:nvPr/>
        </p:nvSpPr>
        <p:spPr>
          <a:xfrm>
            <a:off x="457200" y="1214140"/>
            <a:ext cx="6863700" cy="119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6"/>
              </a:buClr>
              <a:buSzPts val="1800"/>
              <a:buFont typeface="Open Sans"/>
              <a:buNone/>
            </a:pPr>
            <a:r>
              <a:rPr b="1" i="0" lang="en" sz="1800" u="none" cap="none" strike="noStrike">
                <a:solidFill>
                  <a:schemeClr val="accent6"/>
                </a:solidFill>
                <a:latin typeface="Open Sans"/>
                <a:ea typeface="Open Sans"/>
                <a:cs typeface="Open Sans"/>
                <a:sym typeface="Open Sans"/>
              </a:rPr>
              <a:t>Light background:</a:t>
            </a:r>
            <a:br>
              <a:rPr b="0" i="0" lang="en" sz="1800" u="none" cap="none" strike="noStrike">
                <a:solidFill>
                  <a:schemeClr val="accent6"/>
                </a:solidFill>
                <a:latin typeface="Open Sans"/>
                <a:ea typeface="Open Sans"/>
                <a:cs typeface="Open Sans"/>
                <a:sym typeface="Open Sans"/>
              </a:rPr>
            </a:br>
            <a:r>
              <a:rPr b="0" i="0" lang="en" sz="1800" u="none" cap="none" strike="noStrike">
                <a:solidFill>
                  <a:schemeClr val="accent6"/>
                </a:solidFill>
                <a:latin typeface="Open Sans"/>
                <a:ea typeface="Open Sans"/>
                <a:cs typeface="Open Sans"/>
                <a:sym typeface="Open Sans"/>
              </a:rPr>
              <a:t>If you need a running footer, security indicator, copyright info, or page number please copy the footer content from this slide.</a:t>
            </a:r>
            <a:endParaRPr sz="50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right / Running Footer copy">
  <p:cSld name="Copyright / Running Footer copy">
    <p:bg>
      <p:bgPr>
        <a:solidFill>
          <a:srgbClr val="000000"/>
        </a:solidFill>
      </p:bgPr>
    </p:bg>
    <p:spTree>
      <p:nvGrpSpPr>
        <p:cNvPr id="172" name="Shape 172"/>
        <p:cNvGrpSpPr/>
        <p:nvPr/>
      </p:nvGrpSpPr>
      <p:grpSpPr>
        <a:xfrm>
          <a:off x="0" y="0"/>
          <a:ext cx="0" cy="0"/>
          <a:chOff x="0" y="0"/>
          <a:chExt cx="0" cy="0"/>
        </a:xfrm>
      </p:grpSpPr>
      <p:sp>
        <p:nvSpPr>
          <p:cNvPr id="173" name="Google Shape;173;p55"/>
          <p:cNvSpPr/>
          <p:nvPr/>
        </p:nvSpPr>
        <p:spPr>
          <a:xfrm>
            <a:off x="0" y="0"/>
            <a:ext cx="9144000" cy="44892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nvGrpSpPr>
          <p:cNvPr id="174" name="Google Shape;174;p55"/>
          <p:cNvGrpSpPr/>
          <p:nvPr/>
        </p:nvGrpSpPr>
        <p:grpSpPr>
          <a:xfrm>
            <a:off x="4868224" y="0"/>
            <a:ext cx="4275776" cy="4489125"/>
            <a:chOff x="0" y="0"/>
            <a:chExt cx="11402069" cy="11971000"/>
          </a:xfrm>
        </p:grpSpPr>
        <p:pic>
          <p:nvPicPr>
            <p:cNvPr descr="Image" id="175" name="Google Shape;175;p55"/>
            <p:cNvPicPr preferRelativeResize="0"/>
            <p:nvPr/>
          </p:nvPicPr>
          <p:blipFill rotWithShape="1">
            <a:blip r:embed="rId2">
              <a:alphaModFix/>
            </a:blip>
            <a:srcRect b="0" l="0" r="0" t="0"/>
            <a:stretch/>
          </p:blipFill>
          <p:spPr>
            <a:xfrm>
              <a:off x="4283083" y="0"/>
              <a:ext cx="7118986" cy="9931298"/>
            </a:xfrm>
            <a:prstGeom prst="rect">
              <a:avLst/>
            </a:prstGeom>
            <a:noFill/>
            <a:ln>
              <a:noFill/>
            </a:ln>
          </p:spPr>
        </p:pic>
        <p:sp>
          <p:nvSpPr>
            <p:cNvPr id="176" name="Google Shape;176;p55"/>
            <p:cNvSpPr/>
            <p:nvPr/>
          </p:nvSpPr>
          <p:spPr>
            <a:xfrm>
              <a:off x="0" y="698500"/>
              <a:ext cx="10640100" cy="11272500"/>
            </a:xfrm>
            <a:prstGeom prst="rect">
              <a:avLst/>
            </a:prstGeom>
            <a:solidFill>
              <a:srgbClr val="155DFF"/>
            </a:solidFill>
            <a:ln>
              <a:noFill/>
            </a:ln>
          </p:spPr>
          <p:txBody>
            <a:bodyPr anchorCtr="0" anchor="ctr" bIns="19050" lIns="19050" spcFirstLastPara="1" rIns="19050" wrap="square" tIns="19050">
              <a:noAutofit/>
            </a:bodyPr>
            <a:lstStyle/>
            <a:p>
              <a:pPr indent="0" lvl="0" marL="0" marR="0" rtl="0" algn="l">
                <a:lnSpc>
                  <a:spcPct val="9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sp>
        <p:nvSpPr>
          <p:cNvPr id="177" name="Google Shape;177;p55"/>
          <p:cNvSpPr/>
          <p:nvPr/>
        </p:nvSpPr>
        <p:spPr>
          <a:xfrm>
            <a:off x="457200" y="456902"/>
            <a:ext cx="7471800" cy="757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6"/>
              </a:buClr>
              <a:buSzPts val="2900"/>
              <a:buFont typeface="Open Sans"/>
              <a:buNone/>
            </a:pPr>
            <a:r>
              <a:rPr b="1" i="0" lang="en" sz="2900" u="none" cap="none" strike="noStrike">
                <a:solidFill>
                  <a:schemeClr val="accent6"/>
                </a:solidFill>
                <a:latin typeface="Open Sans"/>
                <a:ea typeface="Open Sans"/>
                <a:cs typeface="Open Sans"/>
                <a:sym typeface="Open Sans"/>
              </a:rPr>
              <a:t>Footer Content</a:t>
            </a:r>
            <a:endParaRPr sz="500"/>
          </a:p>
        </p:txBody>
      </p:sp>
      <p:sp>
        <p:nvSpPr>
          <p:cNvPr id="178" name="Google Shape;178;p55"/>
          <p:cNvSpPr/>
          <p:nvPr/>
        </p:nvSpPr>
        <p:spPr>
          <a:xfrm>
            <a:off x="457200" y="1214140"/>
            <a:ext cx="6828900" cy="99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6"/>
              </a:buClr>
              <a:buSzPts val="1800"/>
              <a:buFont typeface="Open Sans"/>
              <a:buNone/>
            </a:pPr>
            <a:r>
              <a:rPr b="1" i="0" lang="en" sz="1800" u="none" cap="none" strike="noStrike">
                <a:solidFill>
                  <a:schemeClr val="accent6"/>
                </a:solidFill>
                <a:latin typeface="Open Sans"/>
                <a:ea typeface="Open Sans"/>
                <a:cs typeface="Open Sans"/>
                <a:sym typeface="Open Sans"/>
              </a:rPr>
              <a:t>Dark background:</a:t>
            </a:r>
            <a:br>
              <a:rPr b="0" i="0" lang="en" sz="1800" u="none" cap="none" strike="noStrike">
                <a:solidFill>
                  <a:schemeClr val="accent6"/>
                </a:solidFill>
                <a:latin typeface="Open Sans"/>
                <a:ea typeface="Open Sans"/>
                <a:cs typeface="Open Sans"/>
                <a:sym typeface="Open Sans"/>
              </a:rPr>
            </a:br>
            <a:r>
              <a:rPr b="0" i="0" lang="en" sz="1800" u="none" cap="none" strike="noStrike">
                <a:solidFill>
                  <a:schemeClr val="accent6"/>
                </a:solidFill>
                <a:latin typeface="Open Sans"/>
                <a:ea typeface="Open Sans"/>
                <a:cs typeface="Open Sans"/>
                <a:sym typeface="Open Sans"/>
              </a:rPr>
              <a:t>If you need a running footer, security indicator, copyright info, or page number please copy the footer content from this slide.</a:t>
            </a:r>
            <a:endParaRPr sz="5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43" Type="http://schemas.openxmlformats.org/officeDocument/2006/relationships/theme" Target="../theme/theme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6"/>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33413" y="357188"/>
            <a:ext cx="7877100" cy="857400"/>
          </a:xfrm>
          <a:prstGeom prst="rect">
            <a:avLst/>
          </a:prstGeom>
          <a:noFill/>
          <a:ln>
            <a:noFill/>
          </a:ln>
        </p:spPr>
        <p:txBody>
          <a:bodyPr anchorCtr="0" anchor="ctr" bIns="19050" lIns="19050" spcFirstLastPara="1" rIns="19050" wrap="square" tIns="19050">
            <a:noAutofit/>
          </a:bodyPr>
          <a:lstStyle>
            <a:lvl1pPr lvl="0"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1pPr>
            <a:lvl2pPr lvl="1"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2pPr>
            <a:lvl3pPr lvl="2"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3pPr>
            <a:lvl4pPr lvl="3"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4pPr>
            <a:lvl5pPr lvl="4"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5pPr>
            <a:lvl6pPr lvl="5"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6pPr>
            <a:lvl7pPr lvl="6"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7pPr>
            <a:lvl8pPr lvl="7"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8pPr>
            <a:lvl9pPr lvl="8" marR="0" rtl="0" algn="l">
              <a:lnSpc>
                <a:spcPct val="90000"/>
              </a:lnSpc>
              <a:spcBef>
                <a:spcPts val="2000"/>
              </a:spcBef>
              <a:spcAft>
                <a:spcPts val="0"/>
              </a:spcAft>
              <a:buClr>
                <a:srgbClr val="000000"/>
              </a:buClr>
              <a:buSzPts val="3600"/>
              <a:buFont typeface="Open Sans"/>
              <a:buNone/>
              <a:defRPr b="1" i="0" sz="3600" u="none" cap="none" strike="noStrike">
                <a:solidFill>
                  <a:srgbClr val="000000"/>
                </a:solidFill>
                <a:latin typeface="Open Sans"/>
                <a:ea typeface="Open Sans"/>
                <a:cs typeface="Open Sans"/>
                <a:sym typeface="Open Sans"/>
              </a:defRPr>
            </a:lvl9pPr>
          </a:lstStyle>
          <a:p/>
        </p:txBody>
      </p:sp>
      <p:sp>
        <p:nvSpPr>
          <p:cNvPr id="52" name="Google Shape;52;p13"/>
          <p:cNvSpPr txBox="1"/>
          <p:nvPr>
            <p:ph idx="1" type="body"/>
          </p:nvPr>
        </p:nvSpPr>
        <p:spPr>
          <a:xfrm>
            <a:off x="633413" y="1214438"/>
            <a:ext cx="7877100" cy="3452700"/>
          </a:xfrm>
          <a:prstGeom prst="rect">
            <a:avLst/>
          </a:prstGeom>
          <a:noFill/>
          <a:ln>
            <a:noFill/>
          </a:ln>
        </p:spPr>
        <p:txBody>
          <a:bodyPr anchorCtr="0" anchor="ctr" bIns="19050" lIns="19050" spcFirstLastPara="1" rIns="19050" wrap="square" tIns="19050">
            <a:noAutofit/>
          </a:bodyPr>
          <a:lstStyle>
            <a:lvl1pPr indent="-317500" lvl="0" marL="4572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1pPr>
            <a:lvl2pPr indent="-317500" lvl="1" marL="9144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2pPr>
            <a:lvl3pPr indent="-317500" lvl="2" marL="13716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3pPr>
            <a:lvl4pPr indent="-317500" lvl="3" marL="18288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4pPr>
            <a:lvl5pPr indent="-317500" lvl="4" marL="22860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5pPr>
            <a:lvl6pPr indent="-228600" lvl="5" marL="2743200" marR="0" rtl="0" algn="l">
              <a:lnSpc>
                <a:spcPct val="110000"/>
              </a:lnSpc>
              <a:spcBef>
                <a:spcPts val="2000"/>
              </a:spcBef>
              <a:spcAft>
                <a:spcPts val="0"/>
              </a:spcAft>
              <a:buClr>
                <a:srgbClr val="484861"/>
              </a:buClr>
              <a:buSzPts val="1400"/>
              <a:buFont typeface="Open Sans"/>
              <a:buNone/>
              <a:defRPr b="0" i="0" sz="1400" u="none" cap="none" strike="noStrike">
                <a:solidFill>
                  <a:srgbClr val="484861"/>
                </a:solidFill>
                <a:latin typeface="Open Sans"/>
                <a:ea typeface="Open Sans"/>
                <a:cs typeface="Open Sans"/>
                <a:sym typeface="Open Sans"/>
              </a:defRPr>
            </a:lvl6pPr>
            <a:lvl7pPr indent="-317500" lvl="6" marL="32004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7pPr>
            <a:lvl8pPr indent="-317500" lvl="7" marL="36576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8pPr>
            <a:lvl9pPr indent="-317500" lvl="8" marL="4114800" marR="0" rtl="0" algn="l">
              <a:lnSpc>
                <a:spcPct val="110000"/>
              </a:lnSpc>
              <a:spcBef>
                <a:spcPts val="2000"/>
              </a:spcBef>
              <a:spcAft>
                <a:spcPts val="0"/>
              </a:spcAft>
              <a:buClr>
                <a:srgbClr val="484861"/>
              </a:buClr>
              <a:buSzPts val="1400"/>
              <a:buFont typeface="Open Sans"/>
              <a:buChar char="•"/>
              <a:defRPr b="0" i="0" sz="1400" u="none" cap="none" strike="noStrike">
                <a:solidFill>
                  <a:srgbClr val="484861"/>
                </a:solidFill>
                <a:latin typeface="Open Sans"/>
                <a:ea typeface="Open Sans"/>
                <a:cs typeface="Open Sans"/>
                <a:sym typeface="Open Sans"/>
              </a:defRPr>
            </a:lvl9pPr>
          </a:lstStyle>
          <a:p/>
        </p:txBody>
      </p:sp>
      <p:sp>
        <p:nvSpPr>
          <p:cNvPr id="53" name="Google Shape;53;p13"/>
          <p:cNvSpPr txBox="1"/>
          <p:nvPr>
            <p:ph idx="12" type="sldNum"/>
          </p:nvPr>
        </p:nvSpPr>
        <p:spPr>
          <a:xfrm>
            <a:off x="4569619" y="4905375"/>
            <a:ext cx="143400" cy="147600"/>
          </a:xfrm>
          <a:prstGeom prst="rect">
            <a:avLst/>
          </a:prstGeom>
          <a:noFill/>
          <a:ln>
            <a:noFill/>
          </a:ln>
        </p:spPr>
        <p:txBody>
          <a:bodyPr anchorCtr="0" anchor="t" bIns="19050" lIns="19050" spcFirstLastPara="1" rIns="19050" wrap="square" tIns="19050">
            <a:noAutofit/>
          </a:bodyPr>
          <a:lstStyle>
            <a:lvl1pPr indent="-101600" lvl="0"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1pPr>
            <a:lvl2pPr indent="-101600" lvl="1"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2pPr>
            <a:lvl3pPr indent="-101600" lvl="2"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3pPr>
            <a:lvl4pPr indent="-101600" lvl="3"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4pPr>
            <a:lvl5pPr indent="-101600" lvl="4"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5pPr>
            <a:lvl6pPr indent="-101600" lvl="5"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6pPr>
            <a:lvl7pPr indent="-101600" lvl="6"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7pPr>
            <a:lvl8pPr indent="-101600" lvl="7"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8pPr>
            <a:lvl9pPr indent="-101600" lvl="8" marL="101600" marR="0" rtl="0" algn="l">
              <a:lnSpc>
                <a:spcPct val="120000"/>
              </a:lnSpc>
              <a:spcBef>
                <a:spcPts val="0"/>
              </a:spcBef>
              <a:spcAft>
                <a:spcPts val="0"/>
              </a:spcAft>
              <a:buClr>
                <a:srgbClr val="000000"/>
              </a:buClr>
              <a:buSzPts val="600"/>
              <a:buFont typeface="Open Sans"/>
              <a:buNone/>
              <a:defRPr b="0" i="0" sz="600" u="none" cap="none" strike="noStrike">
                <a:solidFill>
                  <a:srgbClr val="000000"/>
                </a:solidFill>
                <a:latin typeface="Open Sans"/>
                <a:ea typeface="Open Sans"/>
                <a:cs typeface="Open Sans"/>
                <a:sym typeface="Open Sans"/>
              </a:defRPr>
            </a:lvl9pPr>
          </a:lstStyle>
          <a:p>
            <a:pPr indent="-101600" lvl="0" marL="10160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hyperlink" Target="https://www.f5.com/pdf/solution-profiles/hardware-security-module-sp.pdf" TargetMode="External"/><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hyperlink" Target="https://www.zdnet.com/article/yubico-launches-yubihsm-2-the-smallest-cheapest-hardware-security-module-hsm/" TargetMode="External"/><Relationship Id="rId7" Type="http://schemas.openxmlformats.org/officeDocument/2006/relationships/hyperlink" Target="https://dymarjaya.co.id/product/safenet-luna-network-hs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hyperlink" Target="http://www.pericosecurity.com/hardware-security-module-hsm.75162.en.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hyperlink" Target="https://www.vaultproject.io/docs/vs/hsm.html#vault-vs-hsms" TargetMode="Externa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www.vaultproject.io/docs/configuration/seal/pkcs11.html" TargetMode="External"/><Relationship Id="rId4" Type="http://schemas.openxmlformats.org/officeDocument/2006/relationships/hyperlink" Target="https://www.vaultproject.io/docs/enterprise/hsm/behavior.html#unseal-master-key" TargetMode="External"/><Relationship Id="rId5" Type="http://schemas.openxmlformats.org/officeDocument/2006/relationships/hyperlink" Target="https://learn.hashicorp.com/vault/operations/ops-seal-wrap" TargetMode="External"/><Relationship Id="rId6" Type="http://schemas.openxmlformats.org/officeDocument/2006/relationships/image" Target="../media/image20.png"/><Relationship Id="rId7"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hyperlink" Target="https://www.vaultproject.io/docs/enterprise/sealwrap/index.html" TargetMode="External"/><Relationship Id="rId4" Type="http://schemas.openxmlformats.org/officeDocument/2006/relationships/hyperlink" Target="https://learn.hashicorp.com/vault/operations/ops-seal-wrap" TargetMode="External"/><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hyperlink" Target="https://www.vaultproject.io/docs/configuration/entropy-augmentation/index.html" TargetMode="External"/><Relationship Id="rId4" Type="http://schemas.openxmlformats.org/officeDocument/2006/relationships/hyperlink" Target="https://www.vaultproject.io/docs/enterprise/entropy-augmentation/index.html#entropy-augmentation" TargetMode="External"/><Relationship Id="rId5" Type="http://schemas.openxmlformats.org/officeDocument/2006/relationships/hyperlink" Target="https://learn.hashicorp.com/vault/operations/hsm-entropy" TargetMode="External"/><Relationship Id="rId6" Type="http://schemas.openxmlformats.org/officeDocument/2006/relationships/image" Target="../media/image20.png"/><Relationship Id="rId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56"/>
          <p:cNvSpPr/>
          <p:nvPr/>
        </p:nvSpPr>
        <p:spPr>
          <a:xfrm>
            <a:off x="3582746" y="1304428"/>
            <a:ext cx="5046900" cy="29481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accent6"/>
              </a:buClr>
              <a:buSzPts val="3600"/>
              <a:buFont typeface="Open Sans"/>
              <a:buNone/>
            </a:pPr>
            <a:r>
              <a:rPr b="1" lang="en" sz="3600">
                <a:solidFill>
                  <a:schemeClr val="accent6"/>
                </a:solidFill>
                <a:latin typeface="Open Sans"/>
                <a:ea typeface="Open Sans"/>
                <a:cs typeface="Open Sans"/>
                <a:sym typeface="Open Sans"/>
              </a:rPr>
              <a:t>Vault and HSM Integration</a:t>
            </a:r>
            <a:endParaRPr sz="500">
              <a:solidFill>
                <a:srgbClr val="484861"/>
              </a:solidFill>
              <a:latin typeface="Open Sans"/>
              <a:ea typeface="Open Sans"/>
              <a:cs typeface="Open Sans"/>
              <a:sym typeface="Open Sans"/>
            </a:endParaRPr>
          </a:p>
          <a:p>
            <a:pPr indent="0" lvl="0" marL="0" rtl="0" algn="l">
              <a:spcBef>
                <a:spcPts val="2000"/>
              </a:spcBef>
              <a:spcAft>
                <a:spcPts val="0"/>
              </a:spcAft>
              <a:buClr>
                <a:schemeClr val="accent6"/>
              </a:buClr>
              <a:buSzPts val="1800"/>
              <a:buFont typeface="Open Sans"/>
              <a:buNone/>
            </a:pPr>
            <a:r>
              <a:rPr b="1" lang="en" sz="1800">
                <a:solidFill>
                  <a:schemeClr val="accent6"/>
                </a:solidFill>
                <a:latin typeface="Open Sans"/>
                <a:ea typeface="Open Sans"/>
                <a:cs typeface="Open Sans"/>
                <a:sym typeface="Open Sans"/>
              </a:rPr>
              <a:t>TAM Workshop</a:t>
            </a:r>
            <a:br>
              <a:rPr b="1" lang="en" sz="1800">
                <a:solidFill>
                  <a:schemeClr val="accent6"/>
                </a:solidFill>
                <a:latin typeface="Open Sans"/>
                <a:ea typeface="Open Sans"/>
                <a:cs typeface="Open Sans"/>
                <a:sym typeface="Open Sans"/>
              </a:rPr>
            </a:br>
            <a:r>
              <a:rPr b="1" lang="en" sz="1800">
                <a:solidFill>
                  <a:schemeClr val="accent6"/>
                </a:solidFill>
                <a:latin typeface="Open Sans"/>
                <a:ea typeface="Open Sans"/>
                <a:cs typeface="Open Sans"/>
                <a:sym typeface="Open Sans"/>
              </a:rPr>
              <a:t>Peter Souter</a:t>
            </a:r>
            <a:endParaRPr b="1" sz="1800">
              <a:solidFill>
                <a:schemeClr val="accent6"/>
              </a:solidFill>
              <a:latin typeface="Open Sans"/>
              <a:ea typeface="Open Sans"/>
              <a:cs typeface="Open Sans"/>
              <a:sym typeface="Open Sans"/>
            </a:endParaRPr>
          </a:p>
        </p:txBody>
      </p:sp>
      <p:grpSp>
        <p:nvGrpSpPr>
          <p:cNvPr id="184" name="Google Shape;184;p56"/>
          <p:cNvGrpSpPr/>
          <p:nvPr/>
        </p:nvGrpSpPr>
        <p:grpSpPr>
          <a:xfrm>
            <a:off x="3587508" y="456716"/>
            <a:ext cx="1070805" cy="386127"/>
            <a:chOff x="0" y="0"/>
            <a:chExt cx="2855481" cy="1029672"/>
          </a:xfrm>
        </p:grpSpPr>
        <p:sp>
          <p:nvSpPr>
            <p:cNvPr id="185" name="Google Shape;185;p56"/>
            <p:cNvSpPr/>
            <p:nvPr/>
          </p:nvSpPr>
          <p:spPr>
            <a:xfrm>
              <a:off x="1186503" y="213495"/>
              <a:ext cx="1668978" cy="570564"/>
            </a:xfrm>
            <a:custGeom>
              <a:rect b="b" l="l" r="r" t="t"/>
              <a:pathLst>
                <a:path extrusionOk="0" h="21600" w="2160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chemeClr val="accent6"/>
            </a:solidFill>
            <a:ln>
              <a:noFill/>
            </a:ln>
          </p:spPr>
          <p:txBody>
            <a:bodyPr anchorCtr="0" anchor="ctr" bIns="0" lIns="0" spcFirstLastPara="1" rIns="0" wrap="square" tIns="0">
              <a:noAutofit/>
            </a:bodyPr>
            <a:lstStyle/>
            <a:p>
              <a:pPr indent="-101600" lvl="0" marL="101600" marR="0" rtl="0" algn="l">
                <a:lnSpc>
                  <a:spcPct val="120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nvGrpSpPr>
            <p:cNvPr id="186" name="Google Shape;186;p56"/>
            <p:cNvGrpSpPr/>
            <p:nvPr/>
          </p:nvGrpSpPr>
          <p:grpSpPr>
            <a:xfrm>
              <a:off x="0" y="0"/>
              <a:ext cx="1029672" cy="1029672"/>
              <a:chOff x="0" y="0"/>
              <a:chExt cx="1029672" cy="1029672"/>
            </a:xfrm>
          </p:grpSpPr>
          <p:sp>
            <p:nvSpPr>
              <p:cNvPr id="187" name="Google Shape;187;p56"/>
              <p:cNvSpPr/>
              <p:nvPr/>
            </p:nvSpPr>
            <p:spPr>
              <a:xfrm>
                <a:off x="0" y="0"/>
                <a:ext cx="1029672" cy="1029672"/>
              </a:xfrm>
              <a:custGeom>
                <a:rect b="b" l="l" r="r" t="t"/>
                <a:pathLst>
                  <a:path extrusionOk="0" h="21600" w="21600">
                    <a:moveTo>
                      <a:pt x="0" y="0"/>
                    </a:moveTo>
                    <a:lnTo>
                      <a:pt x="10760" y="21600"/>
                    </a:lnTo>
                    <a:lnTo>
                      <a:pt x="21600" y="0"/>
                    </a:lnTo>
                    <a:lnTo>
                      <a:pt x="0" y="0"/>
                    </a:lnTo>
                  </a:path>
                </a:pathLst>
              </a:custGeom>
              <a:solidFill>
                <a:schemeClr val="accent6"/>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88" name="Google Shape;188;p56"/>
              <p:cNvSpPr/>
              <p:nvPr/>
            </p:nvSpPr>
            <p:spPr>
              <a:xfrm>
                <a:off x="573258" y="208483"/>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89" name="Google Shape;189;p56"/>
              <p:cNvSpPr/>
              <p:nvPr/>
            </p:nvSpPr>
            <p:spPr>
              <a:xfrm>
                <a:off x="395569" y="386307"/>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0" name="Google Shape;190;p56"/>
              <p:cNvSpPr/>
              <p:nvPr/>
            </p:nvSpPr>
            <p:spPr>
              <a:xfrm>
                <a:off x="395569" y="296373"/>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1" name="Google Shape;191;p56"/>
              <p:cNvSpPr/>
              <p:nvPr/>
            </p:nvSpPr>
            <p:spPr>
              <a:xfrm>
                <a:off x="395569" y="208483"/>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2" name="Google Shape;192;p56"/>
              <p:cNvSpPr/>
              <p:nvPr/>
            </p:nvSpPr>
            <p:spPr>
              <a:xfrm>
                <a:off x="484413" y="476242"/>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3" name="Google Shape;193;p56"/>
              <p:cNvSpPr/>
              <p:nvPr/>
            </p:nvSpPr>
            <p:spPr>
              <a:xfrm>
                <a:off x="484413" y="386307"/>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4" name="Google Shape;194;p56"/>
              <p:cNvSpPr/>
              <p:nvPr/>
            </p:nvSpPr>
            <p:spPr>
              <a:xfrm>
                <a:off x="484413" y="296373"/>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5" name="Google Shape;195;p56"/>
              <p:cNvSpPr/>
              <p:nvPr/>
            </p:nvSpPr>
            <p:spPr>
              <a:xfrm>
                <a:off x="484413" y="208483"/>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6" name="Google Shape;196;p56"/>
              <p:cNvSpPr/>
              <p:nvPr/>
            </p:nvSpPr>
            <p:spPr>
              <a:xfrm>
                <a:off x="573258" y="296373"/>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sp>
            <p:nvSpPr>
              <p:cNvPr id="197" name="Google Shape;197;p56"/>
              <p:cNvSpPr/>
              <p:nvPr/>
            </p:nvSpPr>
            <p:spPr>
              <a:xfrm>
                <a:off x="573258" y="386307"/>
                <a:ext cx="60900" cy="58800"/>
              </a:xfrm>
              <a:prstGeom prst="rect">
                <a:avLst/>
              </a:prstGeom>
              <a:solidFill>
                <a:srgbClr val="000000"/>
              </a:solidFill>
              <a:ln>
                <a:noFill/>
              </a:ln>
            </p:spPr>
            <p:txBody>
              <a:bodyPr anchorCtr="0" anchor="ctr" bIns="17150" lIns="17150" spcFirstLastPara="1" rIns="17150" wrap="square" tIns="17150">
                <a:noAutofit/>
              </a:bodyPr>
              <a:lstStyle/>
              <a:p>
                <a:pPr indent="-101600" lvl="0" marL="101600" marR="0" rtl="0" algn="l">
                  <a:lnSpc>
                    <a:spcPct val="93000"/>
                  </a:lnSpc>
                  <a:spcBef>
                    <a:spcPts val="0"/>
                  </a:spcBef>
                  <a:spcAft>
                    <a:spcPts val="0"/>
                  </a:spcAft>
                  <a:buClr>
                    <a:srgbClr val="000000"/>
                  </a:buClr>
                  <a:buSzPts val="1400"/>
                  <a:buFont typeface="Open Sans"/>
                  <a:buNone/>
                </a:pPr>
                <a:r>
                  <a:t/>
                </a:r>
                <a:endParaRPr b="0" i="0" sz="1400" u="none" cap="none" strike="noStrike">
                  <a:solidFill>
                    <a:srgbClr val="484861"/>
                  </a:solidFill>
                  <a:latin typeface="Open Sans"/>
                  <a:ea typeface="Open Sans"/>
                  <a:cs typeface="Open Sans"/>
                  <a:sym typeface="Open Sans"/>
                </a:endParaRPr>
              </a:p>
            </p:txBody>
          </p:sp>
        </p:grpSp>
      </p:grpSp>
      <p:pic>
        <p:nvPicPr>
          <p:cNvPr descr="Image" id="198" name="Google Shape;198;p56"/>
          <p:cNvPicPr preferRelativeResize="0"/>
          <p:nvPr/>
        </p:nvPicPr>
        <p:blipFill rotWithShape="1">
          <a:blip r:embed="rId3">
            <a:alphaModFix/>
          </a:blip>
          <a:srcRect b="0" l="0" r="0" t="0"/>
          <a:stretch/>
        </p:blipFill>
        <p:spPr>
          <a:xfrm>
            <a:off x="742959" y="2364960"/>
            <a:ext cx="1769539" cy="413580"/>
          </a:xfrm>
          <a:prstGeom prst="rect">
            <a:avLst/>
          </a:prstGeom>
          <a:noFill/>
          <a:ln>
            <a:noFill/>
          </a:ln>
        </p:spPr>
      </p:pic>
      <p:sp>
        <p:nvSpPr>
          <p:cNvPr id="199" name="Google Shape;199;p56"/>
          <p:cNvSpPr/>
          <p:nvPr/>
        </p:nvSpPr>
        <p:spPr>
          <a:xfrm>
            <a:off x="7149258" y="4852613"/>
            <a:ext cx="1480200" cy="109800"/>
          </a:xfrm>
          <a:prstGeom prst="rect">
            <a:avLst/>
          </a:prstGeom>
          <a:noFill/>
          <a:ln>
            <a:noFill/>
          </a:ln>
        </p:spPr>
        <p:txBody>
          <a:bodyPr anchorCtr="0" anchor="b" bIns="0" lIns="0" spcFirstLastPara="1" rIns="0" wrap="square" tIns="0">
            <a:noAutofit/>
          </a:bodyPr>
          <a:lstStyle/>
          <a:p>
            <a:pPr indent="0" lvl="0" marL="0" marR="0" rtl="0" algn="r">
              <a:lnSpc>
                <a:spcPct val="130000"/>
              </a:lnSpc>
              <a:spcBef>
                <a:spcPts val="0"/>
              </a:spcBef>
              <a:spcAft>
                <a:spcPts val="0"/>
              </a:spcAft>
              <a:buClr>
                <a:schemeClr val="accent2"/>
              </a:buClr>
              <a:buSzPts val="700"/>
              <a:buFont typeface="Open Sans"/>
              <a:buNone/>
            </a:pPr>
            <a:r>
              <a:rPr b="0" i="1" lang="en" sz="700" u="none" cap="none" strike="noStrike">
                <a:solidFill>
                  <a:schemeClr val="accent2"/>
                </a:solidFill>
                <a:latin typeface="Open Sans"/>
                <a:ea typeface="Open Sans"/>
                <a:cs typeface="Open Sans"/>
                <a:sym typeface="Open Sans"/>
              </a:rPr>
              <a:t>Copyright © 2019 HashiCorp</a:t>
            </a:r>
            <a:endParaRPr sz="500"/>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65"/>
          <p:cNvSpPr txBox="1"/>
          <p:nvPr>
            <p:ph idx="4294967295" type="body"/>
          </p:nvPr>
        </p:nvSpPr>
        <p:spPr>
          <a:xfrm>
            <a:off x="457776" y="2114550"/>
            <a:ext cx="8180100" cy="712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accent6"/>
              </a:buClr>
              <a:buSzPts val="3600"/>
              <a:buFont typeface="Open Sans"/>
              <a:buNone/>
            </a:pPr>
            <a:r>
              <a:rPr b="1" lang="en" sz="3600">
                <a:solidFill>
                  <a:schemeClr val="accent6"/>
                </a:solidFill>
              </a:rPr>
              <a:t>Demo</a:t>
            </a:r>
            <a:endParaRPr sz="500"/>
          </a:p>
        </p:txBody>
      </p:sp>
      <p:sp>
        <p:nvSpPr>
          <p:cNvPr id="276" name="Google Shape;276;p65"/>
          <p:cNvSpPr txBox="1"/>
          <p:nvPr>
            <p:ph idx="4294967295" type="body"/>
          </p:nvPr>
        </p:nvSpPr>
        <p:spPr>
          <a:xfrm>
            <a:off x="457777" y="2715154"/>
            <a:ext cx="8180100" cy="599400"/>
          </a:xfrm>
          <a:prstGeom prst="rect">
            <a:avLst/>
          </a:prstGeom>
          <a:noFill/>
          <a:ln>
            <a:noFill/>
          </a:ln>
        </p:spPr>
        <p:txBody>
          <a:bodyPr anchorCtr="0" anchor="ctr" bIns="34275" lIns="34275" spcFirstLastPara="1" rIns="34275" wrap="square" tIns="34275">
            <a:noAutofit/>
          </a:bodyPr>
          <a:lstStyle/>
          <a:p>
            <a:pPr indent="0" lvl="0" marL="0" rtl="0" algn="ctr">
              <a:lnSpc>
                <a:spcPct val="100000"/>
              </a:lnSpc>
              <a:spcBef>
                <a:spcPts val="0"/>
              </a:spcBef>
              <a:spcAft>
                <a:spcPts val="0"/>
              </a:spcAft>
              <a:buClr>
                <a:schemeClr val="accent2"/>
              </a:buClr>
              <a:buSzPts val="1800"/>
              <a:buFont typeface="Open Sans"/>
              <a:buNone/>
            </a:pPr>
            <a:r>
              <a:rPr lang="en" sz="1800">
                <a:solidFill>
                  <a:schemeClr val="accent2"/>
                </a:solidFill>
              </a:rPr>
              <a:t>HSM Autounseal with SoftHSM</a:t>
            </a:r>
            <a:endParaRPr sz="500"/>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descr="Image" id="204" name="Google Shape;204;p57"/>
          <p:cNvPicPr preferRelativeResize="0"/>
          <p:nvPr/>
        </p:nvPicPr>
        <p:blipFill rotWithShape="1">
          <a:blip r:embed="rId3">
            <a:alphaModFix/>
          </a:blip>
          <a:srcRect b="0" l="0" r="0" t="0"/>
          <a:stretch/>
        </p:blipFill>
        <p:spPr>
          <a:xfrm>
            <a:off x="8339739" y="461989"/>
            <a:ext cx="289911" cy="306961"/>
          </a:xfrm>
          <a:prstGeom prst="rect">
            <a:avLst/>
          </a:prstGeom>
          <a:noFill/>
          <a:ln>
            <a:noFill/>
          </a:ln>
        </p:spPr>
      </p:pic>
      <p:sp>
        <p:nvSpPr>
          <p:cNvPr id="205" name="Google Shape;205;p57"/>
          <p:cNvSpPr txBox="1"/>
          <p:nvPr>
            <p:ph idx="4294967295" type="body"/>
          </p:nvPr>
        </p:nvSpPr>
        <p:spPr>
          <a:xfrm>
            <a:off x="344475" y="1725900"/>
            <a:ext cx="4173900" cy="3278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Clr>
                <a:srgbClr val="484861"/>
              </a:buClr>
              <a:buSzPts val="1400"/>
              <a:buFont typeface="Open Sans"/>
              <a:buNone/>
            </a:pPr>
            <a:r>
              <a:rPr lang="en" sz="1800">
                <a:solidFill>
                  <a:srgbClr val="222222"/>
                </a:solidFill>
                <a:highlight>
                  <a:schemeClr val="accent6"/>
                </a:highlight>
              </a:rPr>
              <a:t>“A hardware security module (HSM) is a secure physical device designed to </a:t>
            </a:r>
            <a:r>
              <a:rPr lang="en" sz="1800">
                <a:solidFill>
                  <a:srgbClr val="222222"/>
                </a:solidFill>
                <a:highlight>
                  <a:schemeClr val="accent6"/>
                </a:highlight>
              </a:rPr>
              <a:t>generate</a:t>
            </a:r>
            <a:r>
              <a:rPr lang="en" sz="1800">
                <a:solidFill>
                  <a:srgbClr val="222222"/>
                </a:solidFill>
                <a:highlight>
                  <a:schemeClr val="accent6"/>
                </a:highlight>
              </a:rPr>
              <a:t> [with a TRNG]</a:t>
            </a:r>
            <a:r>
              <a:rPr lang="en" sz="1800">
                <a:solidFill>
                  <a:srgbClr val="222222"/>
                </a:solidFill>
                <a:highlight>
                  <a:schemeClr val="accent6"/>
                </a:highlight>
              </a:rPr>
              <a:t>, store, and protect digital, high-value cryptographic keys. It is a secure crypto-processor that often comes in the form of a plug-in card with built-in tamper protection”</a:t>
            </a:r>
            <a:endParaRPr sz="1800">
              <a:solidFill>
                <a:srgbClr val="222222"/>
              </a:solidFill>
              <a:highlight>
                <a:schemeClr val="accent6"/>
              </a:highlight>
            </a:endParaRPr>
          </a:p>
          <a:p>
            <a:pPr indent="0" lvl="0" marL="0" rtl="0" algn="l">
              <a:lnSpc>
                <a:spcPct val="130000"/>
              </a:lnSpc>
              <a:spcBef>
                <a:spcPts val="900"/>
              </a:spcBef>
              <a:spcAft>
                <a:spcPts val="900"/>
              </a:spcAft>
              <a:buClr>
                <a:srgbClr val="484861"/>
              </a:buClr>
              <a:buSzPts val="1400"/>
              <a:buFont typeface="Open Sans"/>
              <a:buNone/>
            </a:pPr>
            <a:r>
              <a:rPr lang="en" sz="900" u="sng">
                <a:solidFill>
                  <a:schemeClr val="hlink"/>
                </a:solidFill>
                <a:hlinkClick r:id="rId4"/>
              </a:rPr>
              <a:t>https://www.f5.com/pdf/solution-profiles/hardware-security-module-sp.pdf</a:t>
            </a:r>
            <a:endParaRPr sz="900">
              <a:solidFill>
                <a:srgbClr val="222222"/>
              </a:solidFill>
              <a:highlight>
                <a:schemeClr val="accent6"/>
              </a:highlight>
            </a:endParaRPr>
          </a:p>
        </p:txBody>
      </p:sp>
      <p:sp>
        <p:nvSpPr>
          <p:cNvPr id="206" name="Google Shape;206;p57"/>
          <p:cNvSpPr txBox="1"/>
          <p:nvPr>
            <p:ph idx="4294967295" type="body"/>
          </p:nvPr>
        </p:nvSpPr>
        <p:spPr>
          <a:xfrm>
            <a:off x="457200" y="457226"/>
            <a:ext cx="7471800" cy="953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2900">
                <a:solidFill>
                  <a:srgbClr val="000000"/>
                </a:solidFill>
              </a:rPr>
              <a:t>What is an HSM?</a:t>
            </a:r>
            <a:endParaRPr sz="500"/>
          </a:p>
          <a:p>
            <a:pPr indent="0" lvl="0" marL="0" rtl="0" algn="l">
              <a:lnSpc>
                <a:spcPct val="100000"/>
              </a:lnSpc>
              <a:spcBef>
                <a:spcPts val="800"/>
              </a:spcBef>
              <a:spcAft>
                <a:spcPts val="0"/>
              </a:spcAft>
              <a:buClr>
                <a:srgbClr val="000000"/>
              </a:buClr>
              <a:buSzPts val="1800"/>
              <a:buFont typeface="Open Sans"/>
              <a:buNone/>
            </a:pPr>
            <a:r>
              <a:rPr b="1" lang="en" sz="1800">
                <a:solidFill>
                  <a:srgbClr val="000000"/>
                </a:solidFill>
              </a:rPr>
              <a:t>Hardware Security Module</a:t>
            </a:r>
            <a:endParaRPr b="1" sz="2900">
              <a:solidFill>
                <a:srgbClr val="000000"/>
              </a:solidFill>
            </a:endParaRPr>
          </a:p>
        </p:txBody>
      </p:sp>
      <p:pic>
        <p:nvPicPr>
          <p:cNvPr id="207" name="Google Shape;207;p57"/>
          <p:cNvPicPr preferRelativeResize="0"/>
          <p:nvPr/>
        </p:nvPicPr>
        <p:blipFill>
          <a:blip r:embed="rId5">
            <a:alphaModFix/>
          </a:blip>
          <a:stretch>
            <a:fillRect/>
          </a:stretch>
        </p:blipFill>
        <p:spPr>
          <a:xfrm>
            <a:off x="4654300" y="1725950"/>
            <a:ext cx="4092925" cy="2614918"/>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descr="Image" id="212" name="Google Shape;212;p58"/>
          <p:cNvPicPr preferRelativeResize="0"/>
          <p:nvPr/>
        </p:nvPicPr>
        <p:blipFill rotWithShape="1">
          <a:blip r:embed="rId3">
            <a:alphaModFix/>
          </a:blip>
          <a:srcRect b="0" l="0" r="0" t="0"/>
          <a:stretch/>
        </p:blipFill>
        <p:spPr>
          <a:xfrm>
            <a:off x="8339739" y="461989"/>
            <a:ext cx="289911" cy="306961"/>
          </a:xfrm>
          <a:prstGeom prst="rect">
            <a:avLst/>
          </a:prstGeom>
          <a:noFill/>
          <a:ln>
            <a:noFill/>
          </a:ln>
        </p:spPr>
      </p:pic>
      <p:sp>
        <p:nvSpPr>
          <p:cNvPr id="213" name="Google Shape;213;p58"/>
          <p:cNvSpPr txBox="1"/>
          <p:nvPr>
            <p:ph idx="4294967295" type="body"/>
          </p:nvPr>
        </p:nvSpPr>
        <p:spPr>
          <a:xfrm>
            <a:off x="457200" y="457226"/>
            <a:ext cx="7471800" cy="54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2900">
                <a:solidFill>
                  <a:srgbClr val="000000"/>
                </a:solidFill>
              </a:rPr>
              <a:t>HSM’s from the big to the small...</a:t>
            </a:r>
            <a:endParaRPr b="1" sz="2900">
              <a:solidFill>
                <a:srgbClr val="000000"/>
              </a:solidFill>
            </a:endParaRPr>
          </a:p>
        </p:txBody>
      </p:sp>
      <p:pic>
        <p:nvPicPr>
          <p:cNvPr id="214" name="Google Shape;214;p58"/>
          <p:cNvPicPr preferRelativeResize="0"/>
          <p:nvPr/>
        </p:nvPicPr>
        <p:blipFill>
          <a:blip r:embed="rId4">
            <a:alphaModFix/>
          </a:blip>
          <a:stretch>
            <a:fillRect/>
          </a:stretch>
        </p:blipFill>
        <p:spPr>
          <a:xfrm>
            <a:off x="70100" y="1525600"/>
            <a:ext cx="4426800" cy="2500750"/>
          </a:xfrm>
          <a:prstGeom prst="rect">
            <a:avLst/>
          </a:prstGeom>
          <a:noFill/>
          <a:ln>
            <a:noFill/>
          </a:ln>
        </p:spPr>
      </p:pic>
      <p:pic>
        <p:nvPicPr>
          <p:cNvPr id="215" name="Google Shape;215;p58"/>
          <p:cNvPicPr preferRelativeResize="0"/>
          <p:nvPr/>
        </p:nvPicPr>
        <p:blipFill>
          <a:blip r:embed="rId5">
            <a:alphaModFix/>
          </a:blip>
          <a:stretch>
            <a:fillRect/>
          </a:stretch>
        </p:blipFill>
        <p:spPr>
          <a:xfrm>
            <a:off x="4496900" y="1991075"/>
            <a:ext cx="4501900" cy="1812015"/>
          </a:xfrm>
          <a:prstGeom prst="rect">
            <a:avLst/>
          </a:prstGeom>
          <a:noFill/>
          <a:ln>
            <a:noFill/>
          </a:ln>
        </p:spPr>
      </p:pic>
      <p:sp>
        <p:nvSpPr>
          <p:cNvPr id="216" name="Google Shape;216;p58"/>
          <p:cNvSpPr txBox="1"/>
          <p:nvPr/>
        </p:nvSpPr>
        <p:spPr>
          <a:xfrm>
            <a:off x="0" y="4096175"/>
            <a:ext cx="45018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u="sng">
                <a:solidFill>
                  <a:schemeClr val="hlink"/>
                </a:solidFill>
                <a:hlinkClick r:id="rId6"/>
              </a:rPr>
              <a:t>https://www.zdnet.com/article/yubico-launches-yubihsm-2-the-smallest-cheapest-hardware-security-module-hsm/</a:t>
            </a:r>
            <a:endParaRPr sz="600"/>
          </a:p>
        </p:txBody>
      </p:sp>
      <p:sp>
        <p:nvSpPr>
          <p:cNvPr id="217" name="Google Shape;217;p58"/>
          <p:cNvSpPr txBox="1"/>
          <p:nvPr/>
        </p:nvSpPr>
        <p:spPr>
          <a:xfrm>
            <a:off x="4572000" y="4096175"/>
            <a:ext cx="4501800" cy="3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7"/>
              </a:rPr>
              <a:t>https://dymarjaya.co.id/product/safenet-luna-network-hsm/</a:t>
            </a:r>
            <a:endParaRPr sz="600"/>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descr="Image" id="222" name="Google Shape;222;p59"/>
          <p:cNvPicPr preferRelativeResize="0"/>
          <p:nvPr/>
        </p:nvPicPr>
        <p:blipFill rotWithShape="1">
          <a:blip r:embed="rId3">
            <a:alphaModFix/>
          </a:blip>
          <a:srcRect b="0" l="0" r="0" t="0"/>
          <a:stretch/>
        </p:blipFill>
        <p:spPr>
          <a:xfrm>
            <a:off x="8339739" y="461989"/>
            <a:ext cx="289911" cy="306961"/>
          </a:xfrm>
          <a:prstGeom prst="rect">
            <a:avLst/>
          </a:prstGeom>
          <a:noFill/>
          <a:ln>
            <a:noFill/>
          </a:ln>
        </p:spPr>
      </p:pic>
      <p:sp>
        <p:nvSpPr>
          <p:cNvPr id="223" name="Google Shape;223;p59"/>
          <p:cNvSpPr txBox="1"/>
          <p:nvPr>
            <p:ph idx="4294967295" type="body"/>
          </p:nvPr>
        </p:nvSpPr>
        <p:spPr>
          <a:xfrm>
            <a:off x="457200" y="457226"/>
            <a:ext cx="7471800" cy="54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2900">
                <a:solidFill>
                  <a:srgbClr val="000000"/>
                </a:solidFill>
              </a:rPr>
              <a:t>HSM’s come in many varieties...</a:t>
            </a:r>
            <a:endParaRPr b="1" sz="2900">
              <a:solidFill>
                <a:srgbClr val="000000"/>
              </a:solidFill>
            </a:endParaRPr>
          </a:p>
        </p:txBody>
      </p:sp>
      <p:pic>
        <p:nvPicPr>
          <p:cNvPr id="224" name="Google Shape;224;p59"/>
          <p:cNvPicPr preferRelativeResize="0"/>
          <p:nvPr/>
        </p:nvPicPr>
        <p:blipFill>
          <a:blip r:embed="rId4">
            <a:alphaModFix/>
          </a:blip>
          <a:stretch>
            <a:fillRect/>
          </a:stretch>
        </p:blipFill>
        <p:spPr>
          <a:xfrm>
            <a:off x="1912950" y="1324725"/>
            <a:ext cx="5198725" cy="2761100"/>
          </a:xfrm>
          <a:prstGeom prst="rect">
            <a:avLst/>
          </a:prstGeom>
          <a:noFill/>
          <a:ln>
            <a:noFill/>
          </a:ln>
        </p:spPr>
      </p:pic>
      <p:sp>
        <p:nvSpPr>
          <p:cNvPr id="225" name="Google Shape;225;p59"/>
          <p:cNvSpPr txBox="1"/>
          <p:nvPr/>
        </p:nvSpPr>
        <p:spPr>
          <a:xfrm>
            <a:off x="4209900" y="4712475"/>
            <a:ext cx="49341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http://www.pericosecurity.com/hardware-security-module-hsm.75162.en.html</a:t>
            </a:r>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60"/>
          <p:cNvSpPr txBox="1"/>
          <p:nvPr>
            <p:ph idx="4294967295" type="body"/>
          </p:nvPr>
        </p:nvSpPr>
        <p:spPr>
          <a:xfrm>
            <a:off x="457200" y="1530975"/>
            <a:ext cx="8174700" cy="3188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500"/>
              </a:spcBef>
              <a:spcAft>
                <a:spcPts val="0"/>
              </a:spcAft>
              <a:buNone/>
            </a:pPr>
            <a:r>
              <a:rPr lang="en" sz="1800">
                <a:solidFill>
                  <a:srgbClr val="373942"/>
                </a:solidFill>
              </a:rPr>
              <a:t>“Vault doesn't replace an HSM. Instead, they can be complementary; a compliant HSM can protect Vault's master key to help Vault comply with regulatory requirements, and Vault can provide easy client APIs for tasks such as encryption and decryption.</a:t>
            </a:r>
            <a:endParaRPr sz="1800">
              <a:solidFill>
                <a:srgbClr val="373942"/>
              </a:solidFill>
            </a:endParaRPr>
          </a:p>
          <a:p>
            <a:pPr indent="0" lvl="0" marL="0" rtl="0" algn="l">
              <a:lnSpc>
                <a:spcPct val="115000"/>
              </a:lnSpc>
              <a:spcBef>
                <a:spcPts val="1500"/>
              </a:spcBef>
              <a:spcAft>
                <a:spcPts val="0"/>
              </a:spcAft>
              <a:buNone/>
            </a:pPr>
            <a:r>
              <a:rPr lang="en" sz="1800">
                <a:solidFill>
                  <a:srgbClr val="373942"/>
                </a:solidFill>
              </a:rPr>
              <a:t>For many companies' security requirements, Vault alone is enough. For companies that can afford an HSM or with specific regulatory requirements, it can be used with Vault to get the best of both worlds”</a:t>
            </a:r>
            <a:endParaRPr sz="1800">
              <a:solidFill>
                <a:srgbClr val="373942"/>
              </a:solidFill>
            </a:endParaRPr>
          </a:p>
          <a:p>
            <a:pPr indent="0" lvl="0" marL="0" rtl="0" algn="r">
              <a:lnSpc>
                <a:spcPct val="115000"/>
              </a:lnSpc>
              <a:spcBef>
                <a:spcPts val="1500"/>
              </a:spcBef>
              <a:spcAft>
                <a:spcPts val="1500"/>
              </a:spcAft>
              <a:buNone/>
            </a:pPr>
            <a:r>
              <a:rPr lang="en" sz="1100" u="sng">
                <a:solidFill>
                  <a:schemeClr val="hlink"/>
                </a:solidFill>
                <a:latin typeface="Arial"/>
                <a:ea typeface="Arial"/>
                <a:cs typeface="Arial"/>
                <a:sym typeface="Arial"/>
                <a:hlinkClick r:id="rId3"/>
              </a:rPr>
              <a:t>https://www.vaultproject.io/docs/vs/hsm.html#vault-vs-hsms</a:t>
            </a:r>
            <a:endParaRPr sz="1200">
              <a:solidFill>
                <a:srgbClr val="373942"/>
              </a:solidFill>
            </a:endParaRPr>
          </a:p>
        </p:txBody>
      </p:sp>
      <p:pic>
        <p:nvPicPr>
          <p:cNvPr descr="Image" id="231" name="Google Shape;231;p60"/>
          <p:cNvPicPr preferRelativeResize="0"/>
          <p:nvPr/>
        </p:nvPicPr>
        <p:blipFill rotWithShape="1">
          <a:blip r:embed="rId4">
            <a:alphaModFix/>
          </a:blip>
          <a:srcRect b="0" l="0" r="0" t="0"/>
          <a:stretch/>
        </p:blipFill>
        <p:spPr>
          <a:xfrm>
            <a:off x="8339739" y="461989"/>
            <a:ext cx="289911" cy="306961"/>
          </a:xfrm>
          <a:prstGeom prst="rect">
            <a:avLst/>
          </a:prstGeom>
          <a:noFill/>
          <a:ln>
            <a:noFill/>
          </a:ln>
        </p:spPr>
      </p:pic>
      <p:sp>
        <p:nvSpPr>
          <p:cNvPr id="232" name="Google Shape;232;p60"/>
          <p:cNvSpPr txBox="1"/>
          <p:nvPr>
            <p:ph idx="4294967295" type="body"/>
          </p:nvPr>
        </p:nvSpPr>
        <p:spPr>
          <a:xfrm>
            <a:off x="457200" y="457226"/>
            <a:ext cx="7471800" cy="952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2900">
                <a:solidFill>
                  <a:srgbClr val="000000"/>
                </a:solidFill>
              </a:rPr>
              <a:t>Does an HSM replace Vault?</a:t>
            </a:r>
            <a:endParaRPr sz="500"/>
          </a:p>
          <a:p>
            <a:pPr indent="0" lvl="0" marL="0" rtl="0" algn="l">
              <a:lnSpc>
                <a:spcPct val="100000"/>
              </a:lnSpc>
              <a:spcBef>
                <a:spcPts val="800"/>
              </a:spcBef>
              <a:spcAft>
                <a:spcPts val="0"/>
              </a:spcAft>
              <a:buClr>
                <a:srgbClr val="000000"/>
              </a:buClr>
              <a:buSzPts val="1800"/>
              <a:buFont typeface="Open Sans"/>
              <a:buNone/>
            </a:pPr>
            <a:r>
              <a:rPr b="1" lang="en" sz="1800">
                <a:solidFill>
                  <a:srgbClr val="000000"/>
                </a:solidFill>
              </a:rPr>
              <a:t>Or vice-versa?</a:t>
            </a:r>
            <a:endParaRPr b="1" sz="2900">
              <a:solidFill>
                <a:srgbClr val="000000"/>
              </a:solidFill>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descr="Image" id="237" name="Google Shape;237;p61"/>
          <p:cNvPicPr preferRelativeResize="0"/>
          <p:nvPr/>
        </p:nvPicPr>
        <p:blipFill rotWithShape="1">
          <a:blip r:embed="rId3">
            <a:alphaModFix/>
          </a:blip>
          <a:srcRect b="0" l="0" r="0" t="0"/>
          <a:stretch/>
        </p:blipFill>
        <p:spPr>
          <a:xfrm>
            <a:off x="8339739" y="461989"/>
            <a:ext cx="289911" cy="306960"/>
          </a:xfrm>
          <a:prstGeom prst="rect">
            <a:avLst/>
          </a:prstGeom>
          <a:noFill/>
          <a:ln>
            <a:noFill/>
          </a:ln>
        </p:spPr>
      </p:pic>
      <p:sp>
        <p:nvSpPr>
          <p:cNvPr id="238" name="Google Shape;238;p61"/>
          <p:cNvSpPr txBox="1"/>
          <p:nvPr>
            <p:ph idx="4294967295" type="body"/>
          </p:nvPr>
        </p:nvSpPr>
        <p:spPr>
          <a:xfrm>
            <a:off x="381000" y="1061750"/>
            <a:ext cx="8174700" cy="3637500"/>
          </a:xfrm>
          <a:prstGeom prst="rect">
            <a:avLst/>
          </a:prstGeom>
          <a:noFill/>
          <a:ln>
            <a:noFill/>
          </a:ln>
        </p:spPr>
        <p:txBody>
          <a:bodyPr anchorCtr="0" anchor="t" bIns="0" lIns="0" spcFirstLastPara="1" rIns="0" wrap="square" tIns="0">
            <a:noAutofit/>
          </a:bodyPr>
          <a:lstStyle/>
          <a:p>
            <a:pPr indent="-457200" lvl="0" marL="457200" rtl="0" algn="ctr">
              <a:lnSpc>
                <a:spcPct val="164700"/>
              </a:lnSpc>
              <a:spcBef>
                <a:spcPts val="2200"/>
              </a:spcBef>
              <a:spcAft>
                <a:spcPts val="0"/>
              </a:spcAft>
              <a:buClr>
                <a:srgbClr val="373942"/>
              </a:buClr>
              <a:buSzPts val="3600"/>
              <a:buFont typeface="Open Sans"/>
              <a:buAutoNum type="arabicPeriod"/>
            </a:pPr>
            <a:r>
              <a:rPr lang="en" sz="3600">
                <a:solidFill>
                  <a:srgbClr val="373942"/>
                </a:solidFill>
              </a:rPr>
              <a:t>Master Key Wrapping</a:t>
            </a:r>
            <a:r>
              <a:rPr lang="en" sz="3600">
                <a:solidFill>
                  <a:srgbClr val="373942"/>
                </a:solidFill>
              </a:rPr>
              <a:t> and </a:t>
            </a:r>
            <a:r>
              <a:rPr lang="en" sz="3600">
                <a:solidFill>
                  <a:srgbClr val="373942"/>
                </a:solidFill>
              </a:rPr>
              <a:t>Automatic Unsealing</a:t>
            </a:r>
            <a:endParaRPr sz="3600">
              <a:solidFill>
                <a:srgbClr val="373942"/>
              </a:solidFill>
            </a:endParaRPr>
          </a:p>
          <a:p>
            <a:pPr indent="-457200" lvl="0" marL="457200" rtl="0" algn="ctr">
              <a:lnSpc>
                <a:spcPct val="164700"/>
              </a:lnSpc>
              <a:spcBef>
                <a:spcPts val="0"/>
              </a:spcBef>
              <a:spcAft>
                <a:spcPts val="0"/>
              </a:spcAft>
              <a:buClr>
                <a:srgbClr val="373942"/>
              </a:buClr>
              <a:buSzPts val="3600"/>
              <a:buFont typeface="Open Sans"/>
              <a:buAutoNum type="arabicPeriod"/>
            </a:pPr>
            <a:r>
              <a:rPr lang="en" sz="3600">
                <a:solidFill>
                  <a:srgbClr val="373942"/>
                </a:solidFill>
              </a:rPr>
              <a:t>Seal Wrapping</a:t>
            </a:r>
            <a:endParaRPr sz="3600">
              <a:solidFill>
                <a:srgbClr val="373942"/>
              </a:solidFill>
            </a:endParaRPr>
          </a:p>
          <a:p>
            <a:pPr indent="-457200" lvl="0" marL="457200" rtl="0" algn="ctr">
              <a:lnSpc>
                <a:spcPct val="164700"/>
              </a:lnSpc>
              <a:spcBef>
                <a:spcPts val="0"/>
              </a:spcBef>
              <a:spcAft>
                <a:spcPts val="0"/>
              </a:spcAft>
              <a:buClr>
                <a:srgbClr val="373942"/>
              </a:buClr>
              <a:buSzPts val="3600"/>
              <a:buFont typeface="Roboto"/>
              <a:buAutoNum type="arabicPeriod"/>
            </a:pPr>
            <a:r>
              <a:rPr lang="en" sz="3600">
                <a:solidFill>
                  <a:srgbClr val="373942"/>
                </a:solidFill>
              </a:rPr>
              <a:t>Entropy Augmentation</a:t>
            </a:r>
            <a:endParaRPr sz="3600">
              <a:solidFill>
                <a:srgbClr val="373942"/>
              </a:solidFill>
            </a:endParaRPr>
          </a:p>
        </p:txBody>
      </p:sp>
      <p:sp>
        <p:nvSpPr>
          <p:cNvPr id="239" name="Google Shape;239;p61"/>
          <p:cNvSpPr txBox="1"/>
          <p:nvPr>
            <p:ph idx="4294967295" type="body"/>
          </p:nvPr>
        </p:nvSpPr>
        <p:spPr>
          <a:xfrm>
            <a:off x="457200" y="661100"/>
            <a:ext cx="7471800" cy="40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2200">
                <a:solidFill>
                  <a:srgbClr val="000000"/>
                </a:solidFill>
              </a:rPr>
              <a:t>What are the features of Vault and HSM integration?</a:t>
            </a:r>
            <a:endParaRPr sz="2200"/>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62"/>
          <p:cNvSpPr txBox="1"/>
          <p:nvPr>
            <p:ph idx="4294967295" type="body"/>
          </p:nvPr>
        </p:nvSpPr>
        <p:spPr>
          <a:xfrm>
            <a:off x="381000" y="1146775"/>
            <a:ext cx="4476900" cy="377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sz="1800">
                <a:solidFill>
                  <a:srgbClr val="000000"/>
                </a:solidFill>
              </a:rPr>
              <a:t>What?</a:t>
            </a:r>
            <a:br>
              <a:rPr lang="en" sz="1300">
                <a:solidFill>
                  <a:srgbClr val="000000"/>
                </a:solidFill>
              </a:rPr>
            </a:br>
            <a:r>
              <a:rPr lang="en" sz="1200">
                <a:solidFill>
                  <a:srgbClr val="000000"/>
                </a:solidFill>
              </a:rPr>
              <a:t>Vault protects its master key and transits it through the HSM for encryption rather than splitting into key shares</a:t>
            </a:r>
            <a:endParaRPr sz="1300">
              <a:solidFill>
                <a:srgbClr val="000000"/>
              </a:solidFill>
            </a:endParaRPr>
          </a:p>
          <a:p>
            <a:pPr indent="0" lvl="0" marL="0" rtl="0" algn="l">
              <a:lnSpc>
                <a:spcPct val="100000"/>
              </a:lnSpc>
              <a:spcBef>
                <a:spcPts val="800"/>
              </a:spcBef>
              <a:spcAft>
                <a:spcPts val="0"/>
              </a:spcAft>
              <a:buNone/>
            </a:pPr>
            <a:r>
              <a:rPr b="1" lang="en" sz="1800">
                <a:solidFill>
                  <a:srgbClr val="000000"/>
                </a:solidFill>
              </a:rPr>
              <a:t>Why?</a:t>
            </a:r>
            <a:br>
              <a:rPr lang="en" sz="1300">
                <a:solidFill>
                  <a:srgbClr val="000000"/>
                </a:solidFill>
              </a:rPr>
            </a:br>
            <a:r>
              <a:rPr lang="en" sz="1200">
                <a:solidFill>
                  <a:srgbClr val="000000"/>
                </a:solidFill>
              </a:rPr>
              <a:t>In some large organizations, there is a fair amount of complexity in designating key officers, who might be available to unseal Vault installations as the most common pattern is to deploy Vault immutably. As such automating unseal using an HSM provides a simplified yet secure way of unsealing Vault nodes as they get deployed.</a:t>
            </a:r>
            <a:endParaRPr sz="1200">
              <a:solidFill>
                <a:srgbClr val="000000"/>
              </a:solidFill>
            </a:endParaRPr>
          </a:p>
          <a:p>
            <a:pPr indent="0" lvl="0" marL="0" rtl="0" algn="l">
              <a:lnSpc>
                <a:spcPct val="100000"/>
              </a:lnSpc>
              <a:spcBef>
                <a:spcPts val="800"/>
              </a:spcBef>
              <a:spcAft>
                <a:spcPts val="0"/>
              </a:spcAft>
              <a:buNone/>
            </a:pPr>
            <a:r>
              <a:rPr lang="en" sz="1200">
                <a:solidFill>
                  <a:srgbClr val="000000"/>
                </a:solidFill>
              </a:rPr>
              <a:t>Vault pulls its encrypted master key from storage and transits it through the HSM for decryption via </a:t>
            </a:r>
            <a:r>
              <a:rPr lang="en" sz="1200">
                <a:solidFill>
                  <a:srgbClr val="000000"/>
                </a:solidFill>
              </a:rPr>
              <a:t>PKCS #11</a:t>
            </a:r>
            <a:r>
              <a:rPr lang="en" sz="1200">
                <a:solidFill>
                  <a:srgbClr val="000000"/>
                </a:solidFill>
              </a:rPr>
              <a:t> API. Once the master key is decrypted, Vault uses the master key to decrypt the storage key to resume with Vault operations.</a:t>
            </a:r>
            <a:endParaRPr sz="1200">
              <a:solidFill>
                <a:srgbClr val="000000"/>
              </a:solidFill>
            </a:endParaRPr>
          </a:p>
          <a:p>
            <a:pPr indent="0" lvl="0" marL="0" rtl="0" algn="l">
              <a:lnSpc>
                <a:spcPct val="100000"/>
              </a:lnSpc>
              <a:spcBef>
                <a:spcPts val="800"/>
              </a:spcBef>
              <a:spcAft>
                <a:spcPts val="0"/>
              </a:spcAft>
              <a:buNone/>
            </a:pPr>
            <a:r>
              <a:rPr b="1" lang="en" sz="1800">
                <a:solidFill>
                  <a:srgbClr val="000000"/>
                </a:solidFill>
              </a:rPr>
              <a:t>Links</a:t>
            </a:r>
            <a:br>
              <a:rPr lang="en" sz="1300">
                <a:solidFill>
                  <a:srgbClr val="000000"/>
                </a:solidFill>
              </a:rPr>
            </a:br>
            <a:r>
              <a:rPr lang="en" sz="900" u="sng">
                <a:solidFill>
                  <a:schemeClr val="hlink"/>
                </a:solidFill>
                <a:hlinkClick r:id="rId3"/>
              </a:rPr>
              <a:t>https://www.vaultproject.io/docs/configuration/seal/pkcs11.html</a:t>
            </a:r>
            <a:endParaRPr sz="900">
              <a:solidFill>
                <a:srgbClr val="000000"/>
              </a:solidFill>
            </a:endParaRPr>
          </a:p>
          <a:p>
            <a:pPr indent="0" lvl="0" marL="0" rtl="0" algn="l">
              <a:lnSpc>
                <a:spcPct val="100000"/>
              </a:lnSpc>
              <a:spcBef>
                <a:spcPts val="0"/>
              </a:spcBef>
              <a:spcAft>
                <a:spcPts val="0"/>
              </a:spcAft>
              <a:buNone/>
            </a:pPr>
            <a:r>
              <a:rPr lang="en" sz="900" u="sng">
                <a:solidFill>
                  <a:schemeClr val="hlink"/>
                </a:solidFill>
                <a:hlinkClick r:id="rId4"/>
              </a:rPr>
              <a:t>https://www.vaultproject.io/docs/enterprise/hsm/behavior.html#unseal-master-key</a:t>
            </a:r>
            <a:endParaRPr sz="900">
              <a:solidFill>
                <a:srgbClr val="000000"/>
              </a:solidFill>
            </a:endParaRPr>
          </a:p>
          <a:p>
            <a:pPr indent="0" lvl="0" marL="0" rtl="0" algn="l">
              <a:lnSpc>
                <a:spcPct val="100000"/>
              </a:lnSpc>
              <a:spcBef>
                <a:spcPts val="0"/>
              </a:spcBef>
              <a:spcAft>
                <a:spcPts val="0"/>
              </a:spcAft>
              <a:buNone/>
            </a:pPr>
            <a:r>
              <a:rPr lang="en" sz="900" u="sng">
                <a:solidFill>
                  <a:schemeClr val="hlink"/>
                </a:solidFill>
                <a:hlinkClick r:id="rId5"/>
              </a:rPr>
              <a:t>https://learn.hashicorp.com/vault/operations/ops-seal-wrap</a:t>
            </a:r>
            <a:endParaRPr sz="900">
              <a:solidFill>
                <a:srgbClr val="000000"/>
              </a:solidFill>
            </a:endParaRPr>
          </a:p>
        </p:txBody>
      </p:sp>
      <p:sp>
        <p:nvSpPr>
          <p:cNvPr id="245" name="Google Shape;245;p62"/>
          <p:cNvSpPr txBox="1"/>
          <p:nvPr>
            <p:ph idx="4294967295" type="body"/>
          </p:nvPr>
        </p:nvSpPr>
        <p:spPr>
          <a:xfrm>
            <a:off x="5008200" y="1070575"/>
            <a:ext cx="3812400" cy="43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sz="1800">
                <a:solidFill>
                  <a:srgbClr val="000000"/>
                </a:solidFill>
              </a:rPr>
              <a:t>How?</a:t>
            </a:r>
            <a:endParaRPr sz="1300">
              <a:solidFill>
                <a:srgbClr val="373942"/>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0"/>
              </a:spcBef>
              <a:spcAft>
                <a:spcPts val="0"/>
              </a:spcAft>
              <a:buNone/>
            </a:pPr>
            <a:r>
              <a:t/>
            </a:r>
            <a:endParaRPr sz="6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p:txBody>
      </p:sp>
      <p:pic>
        <p:nvPicPr>
          <p:cNvPr descr="Image" id="246" name="Google Shape;246;p62"/>
          <p:cNvPicPr preferRelativeResize="0"/>
          <p:nvPr/>
        </p:nvPicPr>
        <p:blipFill rotWithShape="1">
          <a:blip r:embed="rId6">
            <a:alphaModFix/>
          </a:blip>
          <a:srcRect b="0" l="0" r="0" t="0"/>
          <a:stretch/>
        </p:blipFill>
        <p:spPr>
          <a:xfrm>
            <a:off x="8339739" y="461989"/>
            <a:ext cx="289911" cy="306961"/>
          </a:xfrm>
          <a:prstGeom prst="rect">
            <a:avLst/>
          </a:prstGeom>
          <a:noFill/>
          <a:ln>
            <a:noFill/>
          </a:ln>
        </p:spPr>
      </p:pic>
      <p:sp>
        <p:nvSpPr>
          <p:cNvPr id="247" name="Google Shape;247;p62"/>
          <p:cNvSpPr txBox="1"/>
          <p:nvPr>
            <p:ph idx="4294967295" type="body"/>
          </p:nvPr>
        </p:nvSpPr>
        <p:spPr>
          <a:xfrm>
            <a:off x="381000" y="457200"/>
            <a:ext cx="7665300" cy="61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2500">
                <a:solidFill>
                  <a:srgbClr val="000000"/>
                </a:solidFill>
              </a:rPr>
              <a:t>Master Key Wrapping and Automatic Unsealing</a:t>
            </a:r>
            <a:endParaRPr b="1" sz="2500">
              <a:solidFill>
                <a:srgbClr val="000000"/>
              </a:solidFill>
            </a:endParaRPr>
          </a:p>
        </p:txBody>
      </p:sp>
      <p:sp>
        <p:nvSpPr>
          <p:cNvPr id="248" name="Google Shape;248;p62"/>
          <p:cNvSpPr txBox="1"/>
          <p:nvPr/>
        </p:nvSpPr>
        <p:spPr>
          <a:xfrm>
            <a:off x="5008200" y="1509475"/>
            <a:ext cx="3812400" cy="2144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seal </a:t>
            </a:r>
            <a:r>
              <a:rPr b="1" lang="en" sz="1100">
                <a:solidFill>
                  <a:srgbClr val="E6DB74"/>
                </a:solidFill>
                <a:latin typeface="Courier New"/>
                <a:ea typeface="Courier New"/>
                <a:cs typeface="Courier New"/>
                <a:sym typeface="Courier New"/>
              </a:rPr>
              <a:t>"pkcs11"</a:t>
            </a:r>
            <a:r>
              <a:rPr b="1" lang="en" sz="1100">
                <a:solidFill>
                  <a:srgbClr val="F8F8F2"/>
                </a:solidFill>
                <a:latin typeface="Courier New"/>
                <a:ea typeface="Courier New"/>
                <a:cs typeface="Courier New"/>
                <a:sym typeface="Courier New"/>
              </a:rPr>
              <a:t> {</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lib</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/bin/lib/libcloudhsm_pkcs11.so</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slot</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1</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key_label</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hsm_demo</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hmac_key_label</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hsm_hmac_demo</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generate_key</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true</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t/>
            </a:r>
            <a:endParaRPr b="1" sz="1100">
              <a:solidFill>
                <a:srgbClr val="F8F8F2"/>
              </a:solidFill>
              <a:latin typeface="Courier New"/>
              <a:ea typeface="Courier New"/>
              <a:cs typeface="Courier New"/>
              <a:sym typeface="Courier New"/>
            </a:endParaRPr>
          </a:p>
        </p:txBody>
      </p:sp>
      <p:pic>
        <p:nvPicPr>
          <p:cNvPr id="249" name="Google Shape;249;p62"/>
          <p:cNvPicPr preferRelativeResize="0"/>
          <p:nvPr/>
        </p:nvPicPr>
        <p:blipFill rotWithShape="1">
          <a:blip r:embed="rId7">
            <a:alphaModFix/>
          </a:blip>
          <a:srcRect b="0" l="15210" r="15335" t="0"/>
          <a:stretch/>
        </p:blipFill>
        <p:spPr>
          <a:xfrm>
            <a:off x="5046727" y="3654175"/>
            <a:ext cx="3735351" cy="1508025"/>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63"/>
          <p:cNvSpPr txBox="1"/>
          <p:nvPr>
            <p:ph idx="4294967295" type="body"/>
          </p:nvPr>
        </p:nvSpPr>
        <p:spPr>
          <a:xfrm>
            <a:off x="261850" y="1070700"/>
            <a:ext cx="4170000" cy="420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sz="1800">
                <a:solidFill>
                  <a:srgbClr val="000000"/>
                </a:solidFill>
              </a:rPr>
              <a:t>What?</a:t>
            </a:r>
            <a:br>
              <a:rPr lang="en" sz="1300">
                <a:solidFill>
                  <a:srgbClr val="373942"/>
                </a:solidFill>
              </a:rPr>
            </a:br>
            <a:r>
              <a:rPr lang="en" sz="1200">
                <a:solidFill>
                  <a:srgbClr val="000000"/>
                </a:solidFill>
              </a:rPr>
              <a:t>Vault wraps your secrets with an extra layer of encryption leveraging the HSM encryption and decryption.</a:t>
            </a:r>
            <a:endParaRPr sz="1200">
              <a:solidFill>
                <a:srgbClr val="373942"/>
              </a:solidFill>
            </a:endParaRPr>
          </a:p>
          <a:p>
            <a:pPr indent="0" lvl="0" marL="0" rtl="0" algn="l">
              <a:lnSpc>
                <a:spcPct val="100000"/>
              </a:lnSpc>
              <a:spcBef>
                <a:spcPts val="800"/>
              </a:spcBef>
              <a:spcAft>
                <a:spcPts val="0"/>
              </a:spcAft>
              <a:buNone/>
            </a:pPr>
            <a:r>
              <a:rPr b="1" lang="en" sz="1800">
                <a:solidFill>
                  <a:srgbClr val="000000"/>
                </a:solidFill>
              </a:rPr>
              <a:t>Why?</a:t>
            </a:r>
            <a:br>
              <a:rPr lang="en" sz="1300">
                <a:solidFill>
                  <a:srgbClr val="000000"/>
                </a:solidFill>
              </a:rPr>
            </a:br>
            <a:r>
              <a:rPr lang="en" sz="1200">
                <a:solidFill>
                  <a:srgbClr val="000000"/>
                </a:solidFill>
              </a:rPr>
              <a:t>We wrap the data and HMAC the wrapped data with a key in the HSM. This allows us to detect tampering of the encrypted wrapped data</a:t>
            </a:r>
            <a:br>
              <a:rPr lang="en" sz="1300">
                <a:solidFill>
                  <a:srgbClr val="000000"/>
                </a:solidFill>
              </a:rPr>
            </a:br>
            <a:br>
              <a:rPr lang="en" sz="1300">
                <a:solidFill>
                  <a:srgbClr val="000000"/>
                </a:solidFill>
              </a:rPr>
            </a:br>
            <a:r>
              <a:rPr lang="en" sz="1200">
                <a:solidFill>
                  <a:srgbClr val="000000"/>
                </a:solidFill>
                <a:highlight>
                  <a:srgbClr val="FFFFFF"/>
                </a:highlight>
              </a:rPr>
              <a:t>The Federal Information Processing Standard (FIPS) 140-2 is a U.S. Government computer security standard used to accredit cryptography modules.</a:t>
            </a:r>
            <a:br>
              <a:rPr lang="en" sz="1200">
                <a:solidFill>
                  <a:srgbClr val="000000"/>
                </a:solidFill>
                <a:highlight>
                  <a:srgbClr val="FFFFFF"/>
                </a:highlight>
              </a:rPr>
            </a:br>
            <a:br>
              <a:rPr lang="en" sz="1200">
                <a:solidFill>
                  <a:srgbClr val="000000"/>
                </a:solidFill>
                <a:highlight>
                  <a:srgbClr val="FFFFFF"/>
                </a:highlight>
              </a:rPr>
            </a:br>
            <a:r>
              <a:rPr lang="en" sz="1200">
                <a:solidFill>
                  <a:srgbClr val="000000"/>
                </a:solidFill>
                <a:highlight>
                  <a:srgbClr val="FFFFFF"/>
                </a:highlight>
              </a:rPr>
              <a:t>Aside from doing business with U.S. government, an organization may care about FIPS which approves various cryptographic ciphers for hashing, signature, key exchange, and encryption for security.</a:t>
            </a:r>
            <a:endParaRPr sz="1200">
              <a:solidFill>
                <a:srgbClr val="000000"/>
              </a:solidFill>
            </a:endParaRPr>
          </a:p>
          <a:p>
            <a:pPr indent="0" lvl="0" marL="0" rtl="0" algn="l">
              <a:lnSpc>
                <a:spcPct val="100000"/>
              </a:lnSpc>
              <a:spcBef>
                <a:spcPts val="800"/>
              </a:spcBef>
              <a:spcAft>
                <a:spcPts val="0"/>
              </a:spcAft>
              <a:buNone/>
            </a:pPr>
            <a:r>
              <a:rPr b="1" lang="en" sz="1800">
                <a:solidFill>
                  <a:srgbClr val="000000"/>
                </a:solidFill>
              </a:rPr>
              <a:t>Links</a:t>
            </a:r>
            <a:br>
              <a:rPr lang="en" sz="1300">
                <a:solidFill>
                  <a:srgbClr val="000000"/>
                </a:solidFill>
              </a:rPr>
            </a:br>
            <a:r>
              <a:rPr lang="en" sz="800" u="sng">
                <a:solidFill>
                  <a:schemeClr val="hlink"/>
                </a:solidFill>
                <a:hlinkClick r:id="rId3"/>
              </a:rPr>
              <a:t>https://www.vaultproject.io/docs/enterprise/sealwrap/index.html</a:t>
            </a:r>
            <a:endParaRPr sz="800">
              <a:solidFill>
                <a:srgbClr val="000000"/>
              </a:solidFill>
            </a:endParaRPr>
          </a:p>
          <a:p>
            <a:pPr indent="0" lvl="0" marL="0" rtl="0" algn="l">
              <a:lnSpc>
                <a:spcPct val="100000"/>
              </a:lnSpc>
              <a:spcBef>
                <a:spcPts val="0"/>
              </a:spcBef>
              <a:spcAft>
                <a:spcPts val="0"/>
              </a:spcAft>
              <a:buNone/>
            </a:pPr>
            <a:r>
              <a:rPr lang="en" sz="800" u="sng">
                <a:solidFill>
                  <a:schemeClr val="hlink"/>
                </a:solidFill>
                <a:hlinkClick r:id="rId4"/>
              </a:rPr>
              <a:t>https://learn.hashicorp.com/vault/operations/ops-seal-wrap</a:t>
            </a:r>
            <a:endParaRPr sz="8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p:txBody>
      </p:sp>
      <p:sp>
        <p:nvSpPr>
          <p:cNvPr id="255" name="Google Shape;255;p63"/>
          <p:cNvSpPr txBox="1"/>
          <p:nvPr>
            <p:ph idx="4294967295" type="body"/>
          </p:nvPr>
        </p:nvSpPr>
        <p:spPr>
          <a:xfrm>
            <a:off x="5008200" y="1070575"/>
            <a:ext cx="3812400" cy="43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sz="1800">
                <a:solidFill>
                  <a:srgbClr val="000000"/>
                </a:solidFill>
              </a:rPr>
              <a:t>How?</a:t>
            </a:r>
            <a:endParaRPr sz="1300">
              <a:solidFill>
                <a:srgbClr val="373942"/>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0"/>
              </a:spcBef>
              <a:spcAft>
                <a:spcPts val="0"/>
              </a:spcAft>
              <a:buNone/>
            </a:pPr>
            <a:r>
              <a:t/>
            </a:r>
            <a:endParaRPr sz="6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p:txBody>
      </p:sp>
      <p:pic>
        <p:nvPicPr>
          <p:cNvPr descr="Image" id="256" name="Google Shape;256;p63"/>
          <p:cNvPicPr preferRelativeResize="0"/>
          <p:nvPr/>
        </p:nvPicPr>
        <p:blipFill rotWithShape="1">
          <a:blip r:embed="rId5">
            <a:alphaModFix/>
          </a:blip>
          <a:srcRect b="0" l="0" r="0" t="0"/>
          <a:stretch/>
        </p:blipFill>
        <p:spPr>
          <a:xfrm>
            <a:off x="8339739" y="461989"/>
            <a:ext cx="289911" cy="306961"/>
          </a:xfrm>
          <a:prstGeom prst="rect">
            <a:avLst/>
          </a:prstGeom>
          <a:noFill/>
          <a:ln>
            <a:noFill/>
          </a:ln>
        </p:spPr>
      </p:pic>
      <p:sp>
        <p:nvSpPr>
          <p:cNvPr id="257" name="Google Shape;257;p63"/>
          <p:cNvSpPr txBox="1"/>
          <p:nvPr>
            <p:ph idx="4294967295" type="body"/>
          </p:nvPr>
        </p:nvSpPr>
        <p:spPr>
          <a:xfrm>
            <a:off x="304800" y="457200"/>
            <a:ext cx="7665300" cy="61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3600">
                <a:solidFill>
                  <a:srgbClr val="000000"/>
                </a:solidFill>
              </a:rPr>
              <a:t>Seal Wrapping</a:t>
            </a:r>
            <a:endParaRPr b="1" sz="3600">
              <a:solidFill>
                <a:srgbClr val="000000"/>
              </a:solidFill>
            </a:endParaRPr>
          </a:p>
        </p:txBody>
      </p:sp>
      <p:sp>
        <p:nvSpPr>
          <p:cNvPr id="258" name="Google Shape;258;p63"/>
          <p:cNvSpPr txBox="1"/>
          <p:nvPr/>
        </p:nvSpPr>
        <p:spPr>
          <a:xfrm>
            <a:off x="4362325" y="3728600"/>
            <a:ext cx="4612800" cy="1338300"/>
          </a:xfrm>
          <a:prstGeom prst="rect">
            <a:avLst/>
          </a:prstGeom>
          <a:solidFill>
            <a:srgbClr val="000000"/>
          </a:solidFill>
          <a:ln>
            <a:noFill/>
          </a:ln>
        </p:spPr>
        <p:txBody>
          <a:bodyPr anchorCtr="0" anchor="t" bIns="91425" lIns="91425" spcFirstLastPara="1" rIns="91425" wrap="square" tIns="91425">
            <a:noAutofit/>
          </a:bodyPr>
          <a:lstStyle/>
          <a:p>
            <a:pPr indent="0" lvl="0" marL="0" marR="228600" rtl="0" algn="l">
              <a:lnSpc>
                <a:spcPct val="163000"/>
              </a:lnSpc>
              <a:spcBef>
                <a:spcPts val="0"/>
              </a:spcBef>
              <a:spcAft>
                <a:spcPts val="0"/>
              </a:spcAft>
              <a:buNone/>
            </a:pPr>
            <a:r>
              <a:rPr b="1" lang="en" sz="1000">
                <a:solidFill>
                  <a:srgbClr val="FFFFFF"/>
                </a:solidFill>
                <a:latin typeface="Courier New"/>
                <a:ea typeface="Courier New"/>
                <a:cs typeface="Courier New"/>
                <a:sym typeface="Courier New"/>
              </a:rPr>
              <a:t>$ </a:t>
            </a:r>
            <a:r>
              <a:rPr b="1" lang="en" sz="1000">
                <a:solidFill>
                  <a:srgbClr val="FFFFFF"/>
                </a:solidFill>
                <a:latin typeface="Courier New"/>
                <a:ea typeface="Courier New"/>
                <a:cs typeface="Courier New"/>
                <a:sym typeface="Courier New"/>
              </a:rPr>
              <a:t>vault secrets enable -path=kv-seal-wrapped -seal-wrap</a:t>
            </a:r>
            <a:endParaRPr b="1" sz="1000">
              <a:solidFill>
                <a:srgbClr val="FFFFFF"/>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rPr b="1" lang="en" sz="1000">
                <a:solidFill>
                  <a:srgbClr val="FFFFFF"/>
                </a:solidFill>
                <a:latin typeface="Courier New"/>
                <a:ea typeface="Courier New"/>
                <a:cs typeface="Courier New"/>
                <a:sym typeface="Courier New"/>
              </a:rPr>
              <a:t>$ vault secrets list -detailed</a:t>
            </a:r>
            <a:endParaRPr b="1" sz="1000">
              <a:solidFill>
                <a:srgbClr val="FFFFFF"/>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rPr b="1" lang="en" sz="800">
                <a:solidFill>
                  <a:srgbClr val="FFFFFF"/>
                </a:solidFill>
                <a:latin typeface="Courier New"/>
                <a:ea typeface="Courier New"/>
                <a:cs typeface="Courier New"/>
                <a:sym typeface="Courier New"/>
              </a:rPr>
              <a:t>Path                Plugin       Accessor             Seal Wrap      </a:t>
            </a:r>
            <a:endParaRPr b="1" sz="800">
              <a:solidFill>
                <a:srgbClr val="FFFFFF"/>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rPr b="1" lang="en" sz="800">
                <a:solidFill>
                  <a:srgbClr val="FFFFFF"/>
                </a:solidFill>
                <a:latin typeface="Courier New"/>
                <a:ea typeface="Courier New"/>
                <a:cs typeface="Courier New"/>
                <a:sym typeface="Courier New"/>
              </a:rPr>
              <a:t>----                ------       --------             -----------     </a:t>
            </a:r>
            <a:endParaRPr b="1" sz="800">
              <a:solidFill>
                <a:srgbClr val="FFFFFF"/>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rPr b="1" lang="en" sz="800">
                <a:solidFill>
                  <a:srgbClr val="FFFFFF"/>
                </a:solidFill>
                <a:latin typeface="Courier New"/>
                <a:ea typeface="Courier New"/>
                <a:cs typeface="Courier New"/>
                <a:sym typeface="Courier New"/>
              </a:rPr>
              <a:t>kv-seal-wrapped/    kv           kv_fe02767b          true            </a:t>
            </a:r>
            <a:endParaRPr b="1" sz="800">
              <a:solidFill>
                <a:srgbClr val="FFFFFF"/>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t/>
            </a:r>
            <a:endParaRPr sz="1000">
              <a:solidFill>
                <a:srgbClr val="FFFFFF"/>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t/>
            </a:r>
            <a:endParaRPr sz="1000">
              <a:solidFill>
                <a:srgbClr val="FFFFFF"/>
              </a:solidFill>
              <a:latin typeface="Courier New"/>
              <a:ea typeface="Courier New"/>
              <a:cs typeface="Courier New"/>
              <a:sym typeface="Courier New"/>
            </a:endParaRPr>
          </a:p>
        </p:txBody>
      </p:sp>
      <p:sp>
        <p:nvSpPr>
          <p:cNvPr id="259" name="Google Shape;259;p63"/>
          <p:cNvSpPr txBox="1"/>
          <p:nvPr/>
        </p:nvSpPr>
        <p:spPr>
          <a:xfrm>
            <a:off x="5008200" y="1509475"/>
            <a:ext cx="3812400" cy="2144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seal </a:t>
            </a:r>
            <a:r>
              <a:rPr b="1" lang="en" sz="1100">
                <a:solidFill>
                  <a:srgbClr val="E6DB74"/>
                </a:solidFill>
                <a:latin typeface="Courier New"/>
                <a:ea typeface="Courier New"/>
                <a:cs typeface="Courier New"/>
                <a:sym typeface="Courier New"/>
              </a:rPr>
              <a:t>"pkcs11"</a:t>
            </a:r>
            <a:r>
              <a:rPr b="1" lang="en" sz="1100">
                <a:solidFill>
                  <a:srgbClr val="F8F8F2"/>
                </a:solidFill>
                <a:latin typeface="Courier New"/>
                <a:ea typeface="Courier New"/>
                <a:cs typeface="Courier New"/>
                <a:sym typeface="Courier New"/>
              </a:rPr>
              <a:t> {</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lib</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/bin/lib/libcloudhsm_pkcs11.so</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slot</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1</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key_label</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hsm_demo</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hmac_key_label</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hsm_hmac_demo</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  </a:t>
            </a:r>
            <a:r>
              <a:rPr b="1" lang="en" sz="1100">
                <a:solidFill>
                  <a:srgbClr val="E6DB74"/>
                </a:solidFill>
                <a:latin typeface="Courier New"/>
                <a:ea typeface="Courier New"/>
                <a:cs typeface="Courier New"/>
                <a:sym typeface="Courier New"/>
              </a:rPr>
              <a:t>generate_key</a:t>
            </a:r>
            <a:r>
              <a:rPr b="1" lang="en" sz="1100">
                <a:solidFill>
                  <a:srgbClr val="F8F8F2"/>
                </a:solidFill>
                <a:latin typeface="Courier New"/>
                <a:ea typeface="Courier New"/>
                <a:cs typeface="Courier New"/>
                <a:sym typeface="Courier New"/>
              </a:rPr>
              <a:t> = "</a:t>
            </a:r>
            <a:r>
              <a:rPr b="1" lang="en" sz="1100">
                <a:solidFill>
                  <a:srgbClr val="1F9967"/>
                </a:solidFill>
                <a:latin typeface="Courier New"/>
                <a:ea typeface="Courier New"/>
                <a:cs typeface="Courier New"/>
                <a:sym typeface="Courier New"/>
              </a:rPr>
              <a:t>true</a:t>
            </a: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sz="1100">
                <a:solidFill>
                  <a:srgbClr val="F8F8F2"/>
                </a:solidFill>
                <a:latin typeface="Courier New"/>
                <a:ea typeface="Courier New"/>
                <a:cs typeface="Courier New"/>
                <a:sym typeface="Courier New"/>
              </a:rPr>
              <a:t>}</a:t>
            </a:r>
            <a:endParaRPr b="1" sz="1100">
              <a:solidFill>
                <a:srgbClr val="F8F8F2"/>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t/>
            </a:r>
            <a:endParaRPr b="1" sz="1100">
              <a:solidFill>
                <a:srgbClr val="F8F8F2"/>
              </a:solidFill>
              <a:latin typeface="Courier New"/>
              <a:ea typeface="Courier New"/>
              <a:cs typeface="Courier New"/>
              <a:sym typeface="Courier New"/>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64"/>
          <p:cNvSpPr txBox="1"/>
          <p:nvPr>
            <p:ph idx="4294967295" type="body"/>
          </p:nvPr>
        </p:nvSpPr>
        <p:spPr>
          <a:xfrm>
            <a:off x="381000" y="1146775"/>
            <a:ext cx="4476900" cy="377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Clr>
                <a:srgbClr val="000000"/>
              </a:buClr>
              <a:buSzPts val="1800"/>
              <a:buFont typeface="Open Sans"/>
              <a:buNone/>
            </a:pPr>
            <a:r>
              <a:rPr b="1" lang="en" sz="1800">
                <a:solidFill>
                  <a:srgbClr val="000000"/>
                </a:solidFill>
              </a:rPr>
              <a:t>What?</a:t>
            </a:r>
            <a:endParaRPr sz="1300">
              <a:solidFill>
                <a:srgbClr val="373942"/>
              </a:solidFill>
            </a:endParaRPr>
          </a:p>
          <a:p>
            <a:pPr indent="0" lvl="0" marL="0" rtl="0" algn="l">
              <a:lnSpc>
                <a:spcPct val="100000"/>
              </a:lnSpc>
              <a:spcBef>
                <a:spcPts val="1500"/>
              </a:spcBef>
              <a:spcAft>
                <a:spcPts val="0"/>
              </a:spcAft>
              <a:buNone/>
            </a:pPr>
            <a:r>
              <a:rPr lang="en" sz="1300">
                <a:solidFill>
                  <a:srgbClr val="000000"/>
                </a:solidFill>
              </a:rPr>
              <a:t>Entropy augmentation enables Vault to sample entropy from an external cryptographic modules</a:t>
            </a:r>
            <a:r>
              <a:rPr lang="en" sz="1300">
                <a:solidFill>
                  <a:srgbClr val="373942"/>
                </a:solidFill>
              </a:rPr>
              <a:t>. </a:t>
            </a:r>
            <a:endParaRPr sz="1300">
              <a:solidFill>
                <a:srgbClr val="373942"/>
              </a:solidFill>
            </a:endParaRPr>
          </a:p>
          <a:p>
            <a:pPr indent="0" lvl="0" marL="0" rtl="0" algn="l">
              <a:lnSpc>
                <a:spcPct val="100000"/>
              </a:lnSpc>
              <a:spcBef>
                <a:spcPts val="1500"/>
              </a:spcBef>
              <a:spcAft>
                <a:spcPts val="0"/>
              </a:spcAft>
              <a:buNone/>
            </a:pPr>
            <a:r>
              <a:rPr b="1" lang="en" sz="1800">
                <a:solidFill>
                  <a:srgbClr val="000000"/>
                </a:solidFill>
              </a:rPr>
              <a:t>Why?</a:t>
            </a:r>
            <a:endParaRPr sz="1300">
              <a:solidFill>
                <a:srgbClr val="000000"/>
              </a:solidFill>
            </a:endParaRPr>
          </a:p>
          <a:p>
            <a:pPr indent="0" lvl="0" marL="0" rtl="0" algn="l">
              <a:lnSpc>
                <a:spcPct val="100000"/>
              </a:lnSpc>
              <a:spcBef>
                <a:spcPts val="800"/>
              </a:spcBef>
              <a:spcAft>
                <a:spcPts val="0"/>
              </a:spcAft>
              <a:buNone/>
            </a:pPr>
            <a:r>
              <a:rPr lang="en" sz="1300">
                <a:solidFill>
                  <a:srgbClr val="000000"/>
                </a:solidFill>
              </a:rPr>
              <a:t>While the system entropy used by Vault is more than capable of operating in most threat models, there are some situations where additional entropy from hardware-based random number generators is desirable. For example, complying with regulations </a:t>
            </a:r>
            <a:r>
              <a:rPr lang="en" sz="1300">
                <a:solidFill>
                  <a:srgbClr val="000000"/>
                </a:solidFill>
              </a:rPr>
              <a:t>which require </a:t>
            </a:r>
            <a:r>
              <a:rPr lang="en" sz="1300">
                <a:solidFill>
                  <a:srgbClr val="000000"/>
                </a:solidFill>
              </a:rPr>
              <a:t>augmented entropy from external sources such as hardware true random number generators.</a:t>
            </a:r>
            <a:endParaRPr sz="1300">
              <a:solidFill>
                <a:srgbClr val="000000"/>
              </a:solidFill>
            </a:endParaRPr>
          </a:p>
          <a:p>
            <a:pPr indent="0" lvl="0" marL="0" rtl="0" algn="l">
              <a:lnSpc>
                <a:spcPct val="100000"/>
              </a:lnSpc>
              <a:spcBef>
                <a:spcPts val="800"/>
              </a:spcBef>
              <a:spcAft>
                <a:spcPts val="0"/>
              </a:spcAft>
              <a:buNone/>
            </a:pPr>
            <a:r>
              <a:rPr b="1" lang="en" sz="1800">
                <a:solidFill>
                  <a:srgbClr val="000000"/>
                </a:solidFill>
              </a:rPr>
              <a:t>Links</a:t>
            </a:r>
            <a:br>
              <a:rPr lang="en" sz="1300">
                <a:solidFill>
                  <a:srgbClr val="000000"/>
                </a:solidFill>
              </a:rPr>
            </a:br>
            <a:r>
              <a:rPr lang="en" sz="900" u="sng">
                <a:solidFill>
                  <a:schemeClr val="hlink"/>
                </a:solidFill>
                <a:hlinkClick r:id="rId3"/>
              </a:rPr>
              <a:t>https://www.vaultproject.io/docs/configuration/entropy-augmentation/index.html</a:t>
            </a:r>
            <a:endParaRPr sz="900">
              <a:solidFill>
                <a:srgbClr val="000000"/>
              </a:solidFill>
            </a:endParaRPr>
          </a:p>
          <a:p>
            <a:pPr indent="0" lvl="0" marL="0" rtl="0" algn="l">
              <a:lnSpc>
                <a:spcPct val="100000"/>
              </a:lnSpc>
              <a:spcBef>
                <a:spcPts val="0"/>
              </a:spcBef>
              <a:spcAft>
                <a:spcPts val="0"/>
              </a:spcAft>
              <a:buNone/>
            </a:pPr>
            <a:r>
              <a:rPr lang="en" sz="900" u="sng">
                <a:solidFill>
                  <a:schemeClr val="hlink"/>
                </a:solidFill>
                <a:hlinkClick r:id="rId4"/>
              </a:rPr>
              <a:t>https://www.vaultproject.io/docs/enterprise/entropy-augmentation/index.html</a:t>
            </a:r>
            <a:endParaRPr sz="900">
              <a:solidFill>
                <a:srgbClr val="000000"/>
              </a:solidFill>
            </a:endParaRPr>
          </a:p>
          <a:p>
            <a:pPr indent="0" lvl="0" marL="0" rtl="0" algn="l">
              <a:lnSpc>
                <a:spcPct val="100000"/>
              </a:lnSpc>
              <a:spcBef>
                <a:spcPts val="0"/>
              </a:spcBef>
              <a:spcAft>
                <a:spcPts val="0"/>
              </a:spcAft>
              <a:buNone/>
            </a:pPr>
            <a:r>
              <a:rPr lang="en" sz="900" u="sng">
                <a:solidFill>
                  <a:schemeClr val="hlink"/>
                </a:solidFill>
                <a:hlinkClick r:id="rId5"/>
              </a:rPr>
              <a:t>https://learn.hashicorp.com/vault/operations/hsm-entropy</a:t>
            </a:r>
            <a:endParaRPr sz="900">
              <a:solidFill>
                <a:srgbClr val="000000"/>
              </a:solidFill>
            </a:endParaRPr>
          </a:p>
          <a:p>
            <a:pPr indent="0" lvl="0" marL="0" rtl="0" algn="l">
              <a:lnSpc>
                <a:spcPct val="100000"/>
              </a:lnSpc>
              <a:spcBef>
                <a:spcPts val="800"/>
              </a:spcBef>
              <a:spcAft>
                <a:spcPts val="0"/>
              </a:spcAft>
              <a:buClr>
                <a:srgbClr val="000000"/>
              </a:buClr>
              <a:buSzPts val="1800"/>
              <a:buFont typeface="Open Sans"/>
              <a:buNone/>
            </a:pPr>
            <a:r>
              <a:t/>
            </a:r>
            <a:endParaRPr sz="1300">
              <a:solidFill>
                <a:srgbClr val="000000"/>
              </a:solidFill>
            </a:endParaRPr>
          </a:p>
        </p:txBody>
      </p:sp>
      <p:sp>
        <p:nvSpPr>
          <p:cNvPr id="265" name="Google Shape;265;p64"/>
          <p:cNvSpPr txBox="1"/>
          <p:nvPr>
            <p:ph idx="4294967295" type="body"/>
          </p:nvPr>
        </p:nvSpPr>
        <p:spPr>
          <a:xfrm>
            <a:off x="5008200" y="1070575"/>
            <a:ext cx="3812400" cy="43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800"/>
              </a:spcBef>
              <a:spcAft>
                <a:spcPts val="0"/>
              </a:spcAft>
              <a:buNone/>
            </a:pPr>
            <a:r>
              <a:rPr b="1" lang="en" sz="1800">
                <a:solidFill>
                  <a:srgbClr val="000000"/>
                </a:solidFill>
              </a:rPr>
              <a:t>How?</a:t>
            </a:r>
            <a:endParaRPr sz="1300">
              <a:solidFill>
                <a:srgbClr val="373942"/>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a:p>
            <a:pPr indent="0" lvl="0" marL="0" rtl="0" algn="l">
              <a:lnSpc>
                <a:spcPct val="100000"/>
              </a:lnSpc>
              <a:spcBef>
                <a:spcPts val="0"/>
              </a:spcBef>
              <a:spcAft>
                <a:spcPts val="0"/>
              </a:spcAft>
              <a:buNone/>
            </a:pPr>
            <a:r>
              <a:t/>
            </a:r>
            <a:endParaRPr sz="600">
              <a:solidFill>
                <a:srgbClr val="000000"/>
              </a:solidFill>
            </a:endParaRPr>
          </a:p>
          <a:p>
            <a:pPr indent="0" lvl="0" marL="0" rtl="0" algn="l">
              <a:lnSpc>
                <a:spcPct val="100000"/>
              </a:lnSpc>
              <a:spcBef>
                <a:spcPts val="800"/>
              </a:spcBef>
              <a:spcAft>
                <a:spcPts val="0"/>
              </a:spcAft>
              <a:buNone/>
            </a:pPr>
            <a:r>
              <a:t/>
            </a:r>
            <a:endParaRPr sz="1300">
              <a:solidFill>
                <a:srgbClr val="000000"/>
              </a:solidFill>
            </a:endParaRPr>
          </a:p>
        </p:txBody>
      </p:sp>
      <p:pic>
        <p:nvPicPr>
          <p:cNvPr descr="Image" id="266" name="Google Shape;266;p64"/>
          <p:cNvPicPr preferRelativeResize="0"/>
          <p:nvPr/>
        </p:nvPicPr>
        <p:blipFill rotWithShape="1">
          <a:blip r:embed="rId6">
            <a:alphaModFix/>
          </a:blip>
          <a:srcRect b="0" l="0" r="0" t="0"/>
          <a:stretch/>
        </p:blipFill>
        <p:spPr>
          <a:xfrm>
            <a:off x="8339739" y="461989"/>
            <a:ext cx="289911" cy="306961"/>
          </a:xfrm>
          <a:prstGeom prst="rect">
            <a:avLst/>
          </a:prstGeom>
          <a:noFill/>
          <a:ln>
            <a:noFill/>
          </a:ln>
        </p:spPr>
      </p:pic>
      <p:sp>
        <p:nvSpPr>
          <p:cNvPr id="267" name="Google Shape;267;p64"/>
          <p:cNvSpPr txBox="1"/>
          <p:nvPr>
            <p:ph idx="4294967295" type="body"/>
          </p:nvPr>
        </p:nvSpPr>
        <p:spPr>
          <a:xfrm>
            <a:off x="304800" y="457200"/>
            <a:ext cx="7665300" cy="61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2900"/>
              <a:buFont typeface="Open Sans"/>
              <a:buNone/>
            </a:pPr>
            <a:r>
              <a:rPr b="1" lang="en" sz="3600">
                <a:solidFill>
                  <a:srgbClr val="000000"/>
                </a:solidFill>
              </a:rPr>
              <a:t>Entropy Augmentation</a:t>
            </a:r>
            <a:endParaRPr b="1" sz="3600">
              <a:solidFill>
                <a:srgbClr val="000000"/>
              </a:solidFill>
            </a:endParaRPr>
          </a:p>
        </p:txBody>
      </p:sp>
      <p:sp>
        <p:nvSpPr>
          <p:cNvPr id="268" name="Google Shape;268;p64"/>
          <p:cNvSpPr txBox="1"/>
          <p:nvPr/>
        </p:nvSpPr>
        <p:spPr>
          <a:xfrm>
            <a:off x="5008200" y="1509475"/>
            <a:ext cx="3812400" cy="1180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800"/>
              </a:spcBef>
              <a:spcAft>
                <a:spcPts val="0"/>
              </a:spcAft>
              <a:buNone/>
            </a:pPr>
            <a:r>
              <a:rPr b="1" lang="en">
                <a:solidFill>
                  <a:srgbClr val="F8F8F2"/>
                </a:solidFill>
                <a:latin typeface="Courier New"/>
                <a:ea typeface="Courier New"/>
                <a:cs typeface="Courier New"/>
                <a:sym typeface="Courier New"/>
              </a:rPr>
              <a:t>entropy </a:t>
            </a:r>
            <a:r>
              <a:rPr b="1" lang="en">
                <a:solidFill>
                  <a:srgbClr val="E6DB74"/>
                </a:solidFill>
                <a:latin typeface="Courier New"/>
                <a:ea typeface="Courier New"/>
                <a:cs typeface="Courier New"/>
                <a:sym typeface="Courier New"/>
              </a:rPr>
              <a:t>"seal"</a:t>
            </a:r>
            <a:r>
              <a:rPr b="1" lang="en">
                <a:solidFill>
                  <a:srgbClr val="F8F8F2"/>
                </a:solidFill>
                <a:latin typeface="Courier New"/>
                <a:ea typeface="Courier New"/>
                <a:cs typeface="Courier New"/>
                <a:sym typeface="Courier New"/>
              </a:rPr>
              <a:t> {</a:t>
            </a:r>
            <a:endParaRPr b="1">
              <a:solidFill>
                <a:srgbClr val="F8F8F2"/>
              </a:solidFill>
              <a:latin typeface="Courier New"/>
              <a:ea typeface="Courier New"/>
              <a:cs typeface="Courier New"/>
              <a:sym typeface="Courier New"/>
            </a:endParaRPr>
          </a:p>
          <a:p>
            <a:pPr indent="0" lvl="0" marL="0" rtl="0" algn="l">
              <a:spcBef>
                <a:spcPts val="800"/>
              </a:spcBef>
              <a:spcAft>
                <a:spcPts val="0"/>
              </a:spcAft>
              <a:buNone/>
            </a:pPr>
            <a:r>
              <a:rPr b="1" lang="en">
                <a:solidFill>
                  <a:srgbClr val="F8F8F2"/>
                </a:solidFill>
                <a:latin typeface="Courier New"/>
                <a:ea typeface="Courier New"/>
                <a:cs typeface="Courier New"/>
                <a:sym typeface="Courier New"/>
              </a:rPr>
              <a:t>  mode </a:t>
            </a:r>
            <a:r>
              <a:rPr b="1" lang="en">
                <a:solidFill>
                  <a:srgbClr val="F92672"/>
                </a:solidFill>
                <a:latin typeface="Courier New"/>
                <a:ea typeface="Courier New"/>
                <a:cs typeface="Courier New"/>
                <a:sym typeface="Courier New"/>
              </a:rPr>
              <a:t>=</a:t>
            </a:r>
            <a:r>
              <a:rPr b="1" lang="en">
                <a:solidFill>
                  <a:srgbClr val="F8F8F2"/>
                </a:solidFill>
                <a:latin typeface="Courier New"/>
                <a:ea typeface="Courier New"/>
                <a:cs typeface="Courier New"/>
                <a:sym typeface="Courier New"/>
              </a:rPr>
              <a:t> </a:t>
            </a:r>
            <a:r>
              <a:rPr b="1" lang="en">
                <a:solidFill>
                  <a:srgbClr val="E6DB74"/>
                </a:solidFill>
                <a:latin typeface="Courier New"/>
                <a:ea typeface="Courier New"/>
                <a:cs typeface="Courier New"/>
                <a:sym typeface="Courier New"/>
              </a:rPr>
              <a:t>"augmentation"</a:t>
            </a:r>
            <a:endParaRPr b="1">
              <a:solidFill>
                <a:srgbClr val="F8F8F2"/>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rPr b="1" lang="en">
                <a:solidFill>
                  <a:srgbClr val="F8F8F2"/>
                </a:solidFill>
                <a:latin typeface="Courier New"/>
                <a:ea typeface="Courier New"/>
                <a:cs typeface="Courier New"/>
                <a:sym typeface="Courier New"/>
              </a:rPr>
              <a:t>}</a:t>
            </a:r>
            <a:endParaRPr b="1">
              <a:solidFill>
                <a:srgbClr val="F8F8F2"/>
              </a:solidFill>
              <a:latin typeface="Courier New"/>
              <a:ea typeface="Courier New"/>
              <a:cs typeface="Courier New"/>
              <a:sym typeface="Courier New"/>
            </a:endParaRPr>
          </a:p>
          <a:p>
            <a:pPr indent="0" lvl="0" marL="0" marR="228600" rtl="0" algn="l">
              <a:lnSpc>
                <a:spcPct val="163000"/>
              </a:lnSpc>
              <a:spcBef>
                <a:spcPts val="0"/>
              </a:spcBef>
              <a:spcAft>
                <a:spcPts val="0"/>
              </a:spcAft>
              <a:buNone/>
            </a:pPr>
            <a:r>
              <a:t/>
            </a:r>
            <a:endParaRPr b="1">
              <a:solidFill>
                <a:srgbClr val="F8F8F2"/>
              </a:solidFill>
              <a:latin typeface="Courier New"/>
              <a:ea typeface="Courier New"/>
              <a:cs typeface="Courier New"/>
              <a:sym typeface="Courier New"/>
            </a:endParaRPr>
          </a:p>
        </p:txBody>
      </p:sp>
      <p:pic>
        <p:nvPicPr>
          <p:cNvPr id="269" name="Google Shape;269;p64"/>
          <p:cNvPicPr preferRelativeResize="0"/>
          <p:nvPr/>
        </p:nvPicPr>
        <p:blipFill rotWithShape="1">
          <a:blip r:embed="rId7">
            <a:alphaModFix/>
          </a:blip>
          <a:srcRect b="0" l="7704" r="7814" t="0"/>
          <a:stretch/>
        </p:blipFill>
        <p:spPr>
          <a:xfrm>
            <a:off x="4844162" y="3716275"/>
            <a:ext cx="4140474" cy="1051226"/>
          </a:xfrm>
          <a:prstGeom prst="rect">
            <a:avLst/>
          </a:prstGeom>
          <a:noFill/>
          <a:ln>
            <a:noFill/>
          </a:ln>
        </p:spPr>
      </p:pic>
      <p:sp>
        <p:nvSpPr>
          <p:cNvPr id="270" name="Google Shape;270;p64"/>
          <p:cNvSpPr txBox="1"/>
          <p:nvPr/>
        </p:nvSpPr>
        <p:spPr>
          <a:xfrm>
            <a:off x="4926150" y="2983825"/>
            <a:ext cx="3976500" cy="306900"/>
          </a:xfrm>
          <a:prstGeom prst="rect">
            <a:avLst/>
          </a:prstGeom>
          <a:solidFill>
            <a:srgbClr val="000000"/>
          </a:solidFill>
          <a:ln>
            <a:noFill/>
          </a:ln>
        </p:spPr>
        <p:txBody>
          <a:bodyPr anchorCtr="0" anchor="t" bIns="91425" lIns="91425" spcFirstLastPara="1" rIns="91425" wrap="square" tIns="91425">
            <a:noAutofit/>
          </a:bodyPr>
          <a:lstStyle/>
          <a:p>
            <a:pPr indent="0" lvl="0" marL="0" marR="228600" rtl="0" algn="ctr">
              <a:lnSpc>
                <a:spcPct val="163000"/>
              </a:lnSpc>
              <a:spcBef>
                <a:spcPts val="0"/>
              </a:spcBef>
              <a:spcAft>
                <a:spcPts val="0"/>
              </a:spcAft>
              <a:buNone/>
            </a:pPr>
            <a:r>
              <a:rPr b="1" lang="en" sz="850">
                <a:solidFill>
                  <a:srgbClr val="F8F8F2"/>
                </a:solidFill>
                <a:latin typeface="Courier New"/>
                <a:ea typeface="Courier New"/>
                <a:cs typeface="Courier New"/>
                <a:sym typeface="Courier New"/>
              </a:rPr>
              <a:t>$ </a:t>
            </a:r>
            <a:r>
              <a:rPr b="1" lang="en" sz="850">
                <a:solidFill>
                  <a:srgbClr val="FFFFFF"/>
                </a:solidFill>
                <a:latin typeface="Courier New"/>
                <a:ea typeface="Courier New"/>
                <a:cs typeface="Courier New"/>
                <a:sym typeface="Courier New"/>
              </a:rPr>
              <a:t>vault secrets enable -external-entropy-access transit</a:t>
            </a:r>
            <a:endParaRPr b="1" sz="850">
              <a:solidFill>
                <a:srgbClr val="FFFFFF"/>
              </a:solidFill>
              <a:latin typeface="Courier New"/>
              <a:ea typeface="Courier New"/>
              <a:cs typeface="Courier New"/>
              <a:sym typeface="Courier New"/>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Custom 37">
      <a:dk1>
        <a:srgbClr val="1562FF"/>
      </a:dk1>
      <a:lt1>
        <a:srgbClr val="0D44CC"/>
      </a:lt1>
      <a:dk2>
        <a:srgbClr val="00BC7F"/>
      </a:dk2>
      <a:lt2>
        <a:srgbClr val="C92070"/>
      </a:lt2>
      <a:accent1>
        <a:srgbClr val="9396A2"/>
      </a:accent1>
      <a:accent2>
        <a:srgbClr val="B6B8C2"/>
      </a:accent2>
      <a:accent3>
        <a:srgbClr val="D2D4DB"/>
      </a:accent3>
      <a:accent4>
        <a:srgbClr val="5E42E9"/>
      </a:accent4>
      <a:accent5>
        <a:srgbClr val="F7F8FA"/>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